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7" r:id="rId4"/>
    <p:sldId id="385" r:id="rId5"/>
    <p:sldId id="379" r:id="rId6"/>
    <p:sldId id="273" r:id="rId7"/>
    <p:sldId id="386" r:id="rId8"/>
    <p:sldId id="270" r:id="rId9"/>
    <p:sldId id="261" r:id="rId10"/>
    <p:sldId id="381" r:id="rId11"/>
    <p:sldId id="264" r:id="rId12"/>
    <p:sldId id="384" r:id="rId13"/>
    <p:sldId id="266" r:id="rId14"/>
    <p:sldId id="26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F6CF05-F506-9A00-2FB7-695740952582}" name="Mike Chen" initials="ZC" userId="S::mikechen012345@UCHICAGO.EDU::7e2a64e6-ab40-4655-b589-0bbcc3070aa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6C9A-74CA-4899-9C47-E8CC7815C560}" v="2" dt="2025-09-19T16:26:16.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772" autoAdjust="0"/>
  </p:normalViewPr>
  <p:slideViewPr>
    <p:cSldViewPr snapToGrid="0">
      <p:cViewPr varScale="1">
        <p:scale>
          <a:sx n="37" d="100"/>
          <a:sy n="37" d="100"/>
        </p:scale>
        <p:origin x="17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ihao" userId="1de09ff82bd81c69" providerId="LiveId" clId="{3D616C9A-74CA-4899-9C47-E8CC7815C560}"/>
    <pc:docChg chg="undo custSel delSld modSld">
      <pc:chgData name="Chen Zihao" userId="1de09ff82bd81c69" providerId="LiveId" clId="{3D616C9A-74CA-4899-9C47-E8CC7815C560}" dt="2025-09-19T16:27:09.336" v="113" actId="20577"/>
      <pc:docMkLst>
        <pc:docMk/>
      </pc:docMkLst>
      <pc:sldChg chg="modNotesTx">
        <pc:chgData name="Chen Zihao" userId="1de09ff82bd81c69" providerId="LiveId" clId="{3D616C9A-74CA-4899-9C47-E8CC7815C560}" dt="2025-09-19T16:17:54.908" v="0" actId="20577"/>
        <pc:sldMkLst>
          <pc:docMk/>
          <pc:sldMk cId="3938354786" sldId="256"/>
        </pc:sldMkLst>
      </pc:sldChg>
      <pc:sldChg chg="del mod modShow">
        <pc:chgData name="Chen Zihao" userId="1de09ff82bd81c69" providerId="LiveId" clId="{3D616C9A-74CA-4899-9C47-E8CC7815C560}" dt="2025-09-19T16:24:47.203" v="104" actId="2696"/>
        <pc:sldMkLst>
          <pc:docMk/>
          <pc:sldMk cId="1018075765" sldId="258"/>
        </pc:sldMkLst>
      </pc:sldChg>
      <pc:sldChg chg="del">
        <pc:chgData name="Chen Zihao" userId="1de09ff82bd81c69" providerId="LiveId" clId="{3D616C9A-74CA-4899-9C47-E8CC7815C560}" dt="2025-09-19T16:23:57.197" v="103" actId="2696"/>
        <pc:sldMkLst>
          <pc:docMk/>
          <pc:sldMk cId="4134404960" sldId="259"/>
        </pc:sldMkLst>
      </pc:sldChg>
      <pc:sldChg chg="del modNotesTx">
        <pc:chgData name="Chen Zihao" userId="1de09ff82bd81c69" providerId="LiveId" clId="{3D616C9A-74CA-4899-9C47-E8CC7815C560}" dt="2025-09-19T16:23:47.174" v="102" actId="2696"/>
        <pc:sldMkLst>
          <pc:docMk/>
          <pc:sldMk cId="1411249952" sldId="260"/>
        </pc:sldMkLst>
      </pc:sldChg>
      <pc:sldChg chg="modNotesTx">
        <pc:chgData name="Chen Zihao" userId="1de09ff82bd81c69" providerId="LiveId" clId="{3D616C9A-74CA-4899-9C47-E8CC7815C560}" dt="2025-09-19T16:26:54.462" v="111" actId="20577"/>
        <pc:sldMkLst>
          <pc:docMk/>
          <pc:sldMk cId="4173941762" sldId="266"/>
        </pc:sldMkLst>
      </pc:sldChg>
      <pc:sldChg chg="modNotesTx">
        <pc:chgData name="Chen Zihao" userId="1de09ff82bd81c69" providerId="LiveId" clId="{3D616C9A-74CA-4899-9C47-E8CC7815C560}" dt="2025-09-19T16:27:09.336" v="113" actId="20577"/>
        <pc:sldMkLst>
          <pc:docMk/>
          <pc:sldMk cId="3827451325" sldId="268"/>
        </pc:sldMkLst>
      </pc:sldChg>
      <pc:sldChg chg="del">
        <pc:chgData name="Chen Zihao" userId="1de09ff82bd81c69" providerId="LiveId" clId="{3D616C9A-74CA-4899-9C47-E8CC7815C560}" dt="2025-09-19T16:23:37.430" v="101" actId="2696"/>
        <pc:sldMkLst>
          <pc:docMk/>
          <pc:sldMk cId="1233832480" sldId="274"/>
        </pc:sldMkLst>
      </pc:sldChg>
      <pc:sldChg chg="modNotesTx">
        <pc:chgData name="Chen Zihao" userId="1de09ff82bd81c69" providerId="LiveId" clId="{3D616C9A-74CA-4899-9C47-E8CC7815C560}" dt="2025-09-19T16:20:08.275" v="57" actId="20577"/>
        <pc:sldMkLst>
          <pc:docMk/>
          <pc:sldMk cId="1671170829" sldId="379"/>
        </pc:sldMkLst>
      </pc:sldChg>
      <pc:sldChg chg="del">
        <pc:chgData name="Chen Zihao" userId="1de09ff82bd81c69" providerId="LiveId" clId="{3D616C9A-74CA-4899-9C47-E8CC7815C560}" dt="2025-09-19T16:23:27.978" v="100" actId="2696"/>
        <pc:sldMkLst>
          <pc:docMk/>
          <pc:sldMk cId="942023944" sldId="383"/>
        </pc:sldMkLst>
      </pc:sldChg>
      <pc:sldChg chg="modNotesTx">
        <pc:chgData name="Chen Zihao" userId="1de09ff82bd81c69" providerId="LiveId" clId="{3D616C9A-74CA-4899-9C47-E8CC7815C560}" dt="2025-09-19T16:25:56.365" v="110" actId="20577"/>
        <pc:sldMkLst>
          <pc:docMk/>
          <pc:sldMk cId="1627283060" sldId="386"/>
        </pc:sldMkLst>
      </pc:sldChg>
    </pc:docChg>
  </pc:docChgLst>
  <pc:docChgLst>
    <pc:chgData name="Mike Chen" userId="7e2a64e6-ab40-4655-b589-0bbcc3070aa1" providerId="ADAL" clId="{5740426F-5B87-4E51-8EBC-BAFB47C6DC95}"/>
    <pc:docChg chg="custSel modSld">
      <pc:chgData name="Mike Chen" userId="7e2a64e6-ab40-4655-b589-0bbcc3070aa1" providerId="ADAL" clId="{5740426F-5B87-4E51-8EBC-BAFB47C6DC95}" dt="2024-08-13T05:19:24.637" v="143" actId="20577"/>
      <pc:docMkLst>
        <pc:docMk/>
      </pc:docMkLst>
      <pc:sldChg chg="modNotesTx">
        <pc:chgData name="Mike Chen" userId="7e2a64e6-ab40-4655-b589-0bbcc3070aa1" providerId="ADAL" clId="{5740426F-5B87-4E51-8EBC-BAFB47C6DC95}" dt="2024-08-13T05:19:24.637" v="143" actId="20577"/>
        <pc:sldMkLst>
          <pc:docMk/>
          <pc:sldMk cId="1671170829" sldId="379"/>
        </pc:sldMkLst>
      </pc:sldChg>
      <pc:sldChg chg="modNotesTx">
        <pc:chgData name="Mike Chen" userId="7e2a64e6-ab40-4655-b589-0bbcc3070aa1" providerId="ADAL" clId="{5740426F-5B87-4E51-8EBC-BAFB47C6DC95}" dt="2024-08-13T05:18:55.054" v="103" actId="20577"/>
        <pc:sldMkLst>
          <pc:docMk/>
          <pc:sldMk cId="3419347205" sldId="385"/>
        </pc:sldMkLst>
      </pc:sldChg>
    </pc:docChg>
  </pc:docChgLst>
  <pc:docChgLst>
    <pc:chgData name="Mike Chen" userId="7e2a64e6-ab40-4655-b589-0bbcc3070aa1" providerId="ADAL" clId="{C93E0B39-1D99-4611-A131-CD79FDA78C31}"/>
    <pc:docChg chg="modSld">
      <pc:chgData name="Mike Chen" userId="7e2a64e6-ab40-4655-b589-0bbcc3070aa1" providerId="ADAL" clId="{C93E0B39-1D99-4611-A131-CD79FDA78C31}" dt="2025-01-09T21:55:10.995" v="0" actId="1076"/>
      <pc:docMkLst>
        <pc:docMk/>
      </pc:docMkLst>
      <pc:sldChg chg="modSp mod">
        <pc:chgData name="Mike Chen" userId="7e2a64e6-ab40-4655-b589-0bbcc3070aa1" providerId="ADAL" clId="{C93E0B39-1D99-4611-A131-CD79FDA78C31}" dt="2025-01-09T21:55:10.995" v="0" actId="1076"/>
        <pc:sldMkLst>
          <pc:docMk/>
          <pc:sldMk cId="3659430255" sldId="257"/>
        </pc:sldMkLst>
      </pc:sldChg>
    </pc:docChg>
  </pc:docChgLst>
  <pc:docChgLst>
    <pc:chgData name="Mike Chen" userId="7e2a64e6-ab40-4655-b589-0bbcc3070aa1" providerId="ADAL" clId="{83379DC4-14AB-48F2-AF45-AD6968EAF697}"/>
    <pc:docChg chg="undo redo custSel addSld delSld modSld sldOrd">
      <pc:chgData name="Mike Chen" userId="7e2a64e6-ab40-4655-b589-0bbcc3070aa1" providerId="ADAL" clId="{83379DC4-14AB-48F2-AF45-AD6968EAF697}" dt="2024-08-12T22:44:12.506" v="16625" actId="1076"/>
      <pc:docMkLst>
        <pc:docMk/>
      </pc:docMkLst>
      <pc:sldChg chg="addSp modSp mod setBg modNotesTx">
        <pc:chgData name="Mike Chen" userId="7e2a64e6-ab40-4655-b589-0bbcc3070aa1" providerId="ADAL" clId="{83379DC4-14AB-48F2-AF45-AD6968EAF697}" dt="2024-08-08T18:40:29.589" v="13983" actId="20577"/>
        <pc:sldMkLst>
          <pc:docMk/>
          <pc:sldMk cId="3938354786" sldId="256"/>
        </pc:sldMkLst>
      </pc:sldChg>
      <pc:sldChg chg="addSp delSp modSp new mod setBg delAnim modAnim addCm delCm modNotesTx">
        <pc:chgData name="Mike Chen" userId="7e2a64e6-ab40-4655-b589-0bbcc3070aa1" providerId="ADAL" clId="{83379DC4-14AB-48F2-AF45-AD6968EAF697}" dt="2024-08-12T17:22:24.426" v="15410" actId="1076"/>
        <pc:sldMkLst>
          <pc:docMk/>
          <pc:sldMk cId="3659430255" sldId="257"/>
        </pc:sldMkLst>
        <pc:extLst>
          <p:ext xmlns:p="http://schemas.openxmlformats.org/presentationml/2006/main" uri="{D6D511B9-2390-475A-947B-AFAB55BFBCF1}">
            <pc226:cmChg xmlns:pc226="http://schemas.microsoft.com/office/powerpoint/2022/06/main/command" chg="add del">
              <pc226:chgData name="Mike Chen" userId="7e2a64e6-ab40-4655-b589-0bbcc3070aa1" providerId="ADAL" clId="{83379DC4-14AB-48F2-AF45-AD6968EAF697}" dt="2024-08-12T17:01:29.663" v="14933"/>
              <pc2:cmMkLst xmlns:pc2="http://schemas.microsoft.com/office/powerpoint/2019/9/main/command">
                <pc:docMk/>
                <pc:sldMk cId="3659430255" sldId="257"/>
                <pc2:cmMk id="{4E46CC3F-E2E1-44D1-9743-6FB951314AF6}"/>
              </pc2:cmMkLst>
            </pc226:cmChg>
          </p:ext>
        </pc:extLst>
      </pc:sldChg>
      <pc:sldChg chg="addSp delSp modSp new mod ord setBg delAnim modAnim modShow modNotesTx">
        <pc:chgData name="Mike Chen" userId="7e2a64e6-ab40-4655-b589-0bbcc3070aa1" providerId="ADAL" clId="{83379DC4-14AB-48F2-AF45-AD6968EAF697}" dt="2024-08-06T16:19:47.895" v="8958"/>
        <pc:sldMkLst>
          <pc:docMk/>
          <pc:sldMk cId="1018075765" sldId="258"/>
        </pc:sldMkLst>
      </pc:sldChg>
      <pc:sldChg chg="addSp delSp modSp new mod ord setBg modAnim delDesignElem modShow chgLayout modNotesTx">
        <pc:chgData name="Mike Chen" userId="7e2a64e6-ab40-4655-b589-0bbcc3070aa1" providerId="ADAL" clId="{83379DC4-14AB-48F2-AF45-AD6968EAF697}" dt="2024-08-08T18:46:20.571" v="14042" actId="1076"/>
        <pc:sldMkLst>
          <pc:docMk/>
          <pc:sldMk cId="4134404960" sldId="259"/>
        </pc:sldMkLst>
      </pc:sldChg>
      <pc:sldChg chg="addSp delSp modSp new mod ord modAnim modShow modNotesTx">
        <pc:chgData name="Mike Chen" userId="7e2a64e6-ab40-4655-b589-0bbcc3070aa1" providerId="ADAL" clId="{83379DC4-14AB-48F2-AF45-AD6968EAF697}" dt="2024-08-06T16:19:52.558" v="8962"/>
        <pc:sldMkLst>
          <pc:docMk/>
          <pc:sldMk cId="1411249952" sldId="260"/>
        </pc:sldMkLst>
      </pc:sldChg>
      <pc:sldChg chg="addSp delSp modSp new add del">
        <pc:chgData name="Mike Chen" userId="7e2a64e6-ab40-4655-b589-0bbcc3070aa1" providerId="ADAL" clId="{83379DC4-14AB-48F2-AF45-AD6968EAF697}" dt="2024-06-25T18:06:48.676" v="1634" actId="2696"/>
        <pc:sldMkLst>
          <pc:docMk/>
          <pc:sldMk cId="1727511328" sldId="260"/>
        </pc:sldMkLst>
      </pc:sldChg>
      <pc:sldChg chg="addSp delSp modSp new mod setBg addCm delCm modCm modNotesTx">
        <pc:chgData name="Mike Chen" userId="7e2a64e6-ab40-4655-b589-0bbcc3070aa1" providerId="ADAL" clId="{83379DC4-14AB-48F2-AF45-AD6968EAF697}" dt="2024-08-12T19:42:52.870" v="16426" actId="20577"/>
        <pc:sldMkLst>
          <pc:docMk/>
          <pc:sldMk cId="4234721222" sldId="261"/>
        </pc:sldMkLst>
        <pc:extLst>
          <p:ext xmlns:p="http://schemas.openxmlformats.org/presentationml/2006/main" uri="{D6D511B9-2390-475A-947B-AFAB55BFBCF1}">
            <pc226:cmChg xmlns:pc226="http://schemas.microsoft.com/office/powerpoint/2022/06/main/command" chg="add del mod">
              <pc226:chgData name="Mike Chen" userId="7e2a64e6-ab40-4655-b589-0bbcc3070aa1" providerId="ADAL" clId="{83379DC4-14AB-48F2-AF45-AD6968EAF697}" dt="2024-08-08T18:52:33.243" v="14155"/>
              <pc2:cmMkLst xmlns:pc2="http://schemas.microsoft.com/office/powerpoint/2019/9/main/command">
                <pc:docMk/>
                <pc:sldMk cId="4234721222" sldId="261"/>
                <pc2:cmMk id="{0E11B63D-9011-4BBD-ABC6-AEC63B40F362}"/>
              </pc2:cmMkLst>
            </pc226:cmChg>
            <pc226:cmChg xmlns:pc226="http://schemas.microsoft.com/office/powerpoint/2022/06/main/command" chg="add del mod">
              <pc226:chgData name="Mike Chen" userId="7e2a64e6-ab40-4655-b589-0bbcc3070aa1" providerId="ADAL" clId="{83379DC4-14AB-48F2-AF45-AD6968EAF697}" dt="2024-08-08T18:52:31.994" v="14154"/>
              <pc2:cmMkLst xmlns:pc2="http://schemas.microsoft.com/office/powerpoint/2019/9/main/command">
                <pc:docMk/>
                <pc:sldMk cId="4234721222" sldId="261"/>
                <pc2:cmMk id="{0FBA32AE-4E01-4585-B844-69160D0D7736}"/>
              </pc2:cmMkLst>
              <pc226:cmRplyChg chg="add">
                <pc226:chgData name="Mike Chen" userId="7e2a64e6-ab40-4655-b589-0bbcc3070aa1" providerId="ADAL" clId="{83379DC4-14AB-48F2-AF45-AD6968EAF697}" dt="2024-07-23T21:24:55.706" v="7151"/>
                <pc2:cmRplyMkLst xmlns:pc2="http://schemas.microsoft.com/office/powerpoint/2019/9/main/command">
                  <pc:docMk/>
                  <pc:sldMk cId="4234721222" sldId="261"/>
                  <pc2:cmMk id="{0FBA32AE-4E01-4585-B844-69160D0D7736}"/>
                  <pc2:cmRplyMk id="{C592CE0C-D57C-42C3-884B-29255082F74A}"/>
                </pc2:cmRplyMkLst>
              </pc226:cmRplyChg>
            </pc226:cmChg>
          </p:ext>
        </pc:extLst>
      </pc:sldChg>
      <pc:sldChg chg="addSp delSp modSp new del mod modTransition setBg delAnim modAnim modNotesTx">
        <pc:chgData name="Mike Chen" userId="7e2a64e6-ab40-4655-b589-0bbcc3070aa1" providerId="ADAL" clId="{83379DC4-14AB-48F2-AF45-AD6968EAF697}" dt="2024-07-19T19:37:56.313" v="3815" actId="2696"/>
        <pc:sldMkLst>
          <pc:docMk/>
          <pc:sldMk cId="2941411554" sldId="262"/>
        </pc:sldMkLst>
      </pc:sldChg>
      <pc:sldChg chg="addSp delSp modSp new del mod setBg modNotesTx">
        <pc:chgData name="Mike Chen" userId="7e2a64e6-ab40-4655-b589-0bbcc3070aa1" providerId="ADAL" clId="{83379DC4-14AB-48F2-AF45-AD6968EAF697}" dt="2024-07-22T15:52:42.290" v="4551" actId="2696"/>
        <pc:sldMkLst>
          <pc:docMk/>
          <pc:sldMk cId="2262037319" sldId="263"/>
        </pc:sldMkLst>
      </pc:sldChg>
      <pc:sldChg chg="addSp modSp new mod setBg modNotesTx">
        <pc:chgData name="Mike Chen" userId="7e2a64e6-ab40-4655-b589-0bbcc3070aa1" providerId="ADAL" clId="{83379DC4-14AB-48F2-AF45-AD6968EAF697}" dt="2024-08-12T19:43:48.338" v="16514" actId="20577"/>
        <pc:sldMkLst>
          <pc:docMk/>
          <pc:sldMk cId="3129211234" sldId="264"/>
        </pc:sldMkLst>
      </pc:sldChg>
      <pc:sldChg chg="addSp delSp modSp new del mod setBg modNotesTx">
        <pc:chgData name="Mike Chen" userId="7e2a64e6-ab40-4655-b589-0bbcc3070aa1" providerId="ADAL" clId="{83379DC4-14AB-48F2-AF45-AD6968EAF697}" dt="2024-07-23T18:48:23.517" v="7130" actId="2696"/>
        <pc:sldMkLst>
          <pc:docMk/>
          <pc:sldMk cId="3555932431" sldId="265"/>
        </pc:sldMkLst>
      </pc:sldChg>
      <pc:sldChg chg="addSp delSp modSp new mod setBg modNotesTx">
        <pc:chgData name="Mike Chen" userId="7e2a64e6-ab40-4655-b589-0bbcc3070aa1" providerId="ADAL" clId="{83379DC4-14AB-48F2-AF45-AD6968EAF697}" dt="2024-08-12T15:27:23.494" v="14437" actId="20577"/>
        <pc:sldMkLst>
          <pc:docMk/>
          <pc:sldMk cId="4173941762" sldId="266"/>
        </pc:sldMkLst>
      </pc:sldChg>
      <pc:sldChg chg="addSp delSp modSp new mod setBg addCm delCm modCm modNotesTx">
        <pc:chgData name="Mike Chen" userId="7e2a64e6-ab40-4655-b589-0bbcc3070aa1" providerId="ADAL" clId="{83379DC4-14AB-48F2-AF45-AD6968EAF697}" dt="2024-08-12T17:36:47.632" v="15808"/>
        <pc:sldMkLst>
          <pc:docMk/>
          <pc:sldMk cId="3817125521" sldId="267"/>
        </pc:sldMkLst>
        <pc:extLst>
          <p:ext xmlns:p="http://schemas.openxmlformats.org/presentationml/2006/main" uri="{D6D511B9-2390-475A-947B-AFAB55BFBCF1}">
            <pc226:cmChg xmlns:pc226="http://schemas.microsoft.com/office/powerpoint/2022/06/main/command" chg="add del mod">
              <pc226:chgData name="Mike Chen" userId="7e2a64e6-ab40-4655-b589-0bbcc3070aa1" providerId="ADAL" clId="{83379DC4-14AB-48F2-AF45-AD6968EAF697}" dt="2024-08-12T17:36:47.632" v="15808"/>
              <pc2:cmMkLst xmlns:pc2="http://schemas.microsoft.com/office/powerpoint/2019/9/main/command">
                <pc:docMk/>
                <pc:sldMk cId="3817125521" sldId="267"/>
                <pc2:cmMk id="{CEF5C430-CE6A-4CC9-B8DE-1A9B57D0C1D8}"/>
              </pc2:cmMkLst>
            </pc226:cmChg>
          </p:ext>
        </pc:extLst>
      </pc:sldChg>
      <pc:sldChg chg="addSp modSp new mod modNotesTx">
        <pc:chgData name="Mike Chen" userId="7e2a64e6-ab40-4655-b589-0bbcc3070aa1" providerId="ADAL" clId="{83379DC4-14AB-48F2-AF45-AD6968EAF697}" dt="2024-08-12T22:44:12.506" v="16625" actId="1076"/>
        <pc:sldMkLst>
          <pc:docMk/>
          <pc:sldMk cId="3827451325" sldId="268"/>
        </pc:sldMkLst>
      </pc:sldChg>
      <pc:sldChg chg="modSp new del mod">
        <pc:chgData name="Mike Chen" userId="7e2a64e6-ab40-4655-b589-0bbcc3070aa1" providerId="ADAL" clId="{83379DC4-14AB-48F2-AF45-AD6968EAF697}" dt="2024-08-08T16:52:49.891" v="13743" actId="2696"/>
        <pc:sldMkLst>
          <pc:docMk/>
          <pc:sldMk cId="3823277668" sldId="269"/>
        </pc:sldMkLst>
      </pc:sldChg>
      <pc:sldChg chg="addSp delSp modSp add mod ord setBg addAnim delAnim modAnim delDesignElem addCm delCm chgLayout modNotesTx">
        <pc:chgData name="Mike Chen" userId="7e2a64e6-ab40-4655-b589-0bbcc3070aa1" providerId="ADAL" clId="{83379DC4-14AB-48F2-AF45-AD6968EAF697}" dt="2024-08-12T19:42:22.437" v="16421" actId="20577"/>
        <pc:sldMkLst>
          <pc:docMk/>
          <pc:sldMk cId="676723343" sldId="270"/>
        </pc:sldMkLst>
        <pc:extLst>
          <p:ext xmlns:p="http://schemas.openxmlformats.org/presentationml/2006/main" uri="{D6D511B9-2390-475A-947B-AFAB55BFBCF1}">
            <pc226:cmChg xmlns:pc226="http://schemas.microsoft.com/office/powerpoint/2022/06/main/command" chg="add del">
              <pc226:chgData name="Mike Chen" userId="7e2a64e6-ab40-4655-b589-0bbcc3070aa1" providerId="ADAL" clId="{83379DC4-14AB-48F2-AF45-AD6968EAF697}" dt="2024-08-12T19:42:02.972" v="16399"/>
              <pc2:cmMkLst xmlns:pc2="http://schemas.microsoft.com/office/powerpoint/2019/9/main/command">
                <pc:docMk/>
                <pc:sldMk cId="676723343" sldId="270"/>
                <pc2:cmMk id="{D8A2BCE1-FEB8-49D6-AC7F-B7315063443D}"/>
              </pc2:cmMkLst>
            </pc226:cmChg>
          </p:ext>
        </pc:extLst>
      </pc:sldChg>
      <pc:sldChg chg="new del modNotesTx">
        <pc:chgData name="Mike Chen" userId="7e2a64e6-ab40-4655-b589-0bbcc3070aa1" providerId="ADAL" clId="{83379DC4-14AB-48F2-AF45-AD6968EAF697}" dt="2024-08-07T20:45:33.727" v="10953" actId="2696"/>
        <pc:sldMkLst>
          <pc:docMk/>
          <pc:sldMk cId="1762132188" sldId="271"/>
        </pc:sldMkLst>
      </pc:sldChg>
      <pc:sldChg chg="addSp modSp new del">
        <pc:chgData name="Mike Chen" userId="7e2a64e6-ab40-4655-b589-0bbcc3070aa1" providerId="ADAL" clId="{83379DC4-14AB-48F2-AF45-AD6968EAF697}" dt="2024-07-31T21:56:12.052" v="7302" actId="2696"/>
        <pc:sldMkLst>
          <pc:docMk/>
          <pc:sldMk cId="3412390349" sldId="271"/>
        </pc:sldMkLst>
      </pc:sldChg>
      <pc:sldChg chg="addSp delSp modSp new del mod setBg addCm delCm modNotesTx">
        <pc:chgData name="Mike Chen" userId="7e2a64e6-ab40-4655-b589-0bbcc3070aa1" providerId="ADAL" clId="{83379DC4-14AB-48F2-AF45-AD6968EAF697}" dt="2024-08-12T19:36:51.682" v="16293" actId="2696"/>
        <pc:sldMkLst>
          <pc:docMk/>
          <pc:sldMk cId="3621375904" sldId="272"/>
        </pc:sldMkLst>
        <pc:extLst>
          <p:ext xmlns:p="http://schemas.openxmlformats.org/presentationml/2006/main" uri="{D6D511B9-2390-475A-947B-AFAB55BFBCF1}">
            <pc226:cmChg xmlns:pc226="http://schemas.microsoft.com/office/powerpoint/2022/06/main/command" chg="add del">
              <pc226:chgData name="Mike Chen" userId="7e2a64e6-ab40-4655-b589-0bbcc3070aa1" providerId="ADAL" clId="{83379DC4-14AB-48F2-AF45-AD6968EAF697}" dt="2024-08-12T19:32:41.415" v="16104"/>
              <pc2:cmMkLst xmlns:pc2="http://schemas.microsoft.com/office/powerpoint/2019/9/main/command">
                <pc:docMk/>
                <pc:sldMk cId="3621375904" sldId="272"/>
                <pc2:cmMk id="{6701B962-B8DD-47FD-9DA9-D7CDF5247BE8}"/>
              </pc2:cmMkLst>
            </pc226:cmChg>
          </p:ext>
        </pc:extLst>
      </pc:sldChg>
      <pc:sldChg chg="addSp delSp modSp add mod ord setBg modNotesTx">
        <pc:chgData name="Mike Chen" userId="7e2a64e6-ab40-4655-b589-0bbcc3070aa1" providerId="ADAL" clId="{83379DC4-14AB-48F2-AF45-AD6968EAF697}" dt="2024-08-12T19:33:22.495" v="16121" actId="20577"/>
        <pc:sldMkLst>
          <pc:docMk/>
          <pc:sldMk cId="490247424" sldId="273"/>
        </pc:sldMkLst>
      </pc:sldChg>
      <pc:sldChg chg="modSp add mod ord modShow modNotesTx">
        <pc:chgData name="Mike Chen" userId="7e2a64e6-ab40-4655-b589-0bbcc3070aa1" providerId="ADAL" clId="{83379DC4-14AB-48F2-AF45-AD6968EAF697}" dt="2024-08-12T16:13:10.647" v="14606" actId="729"/>
        <pc:sldMkLst>
          <pc:docMk/>
          <pc:sldMk cId="1233832480" sldId="274"/>
        </pc:sldMkLst>
      </pc:sldChg>
      <pc:sldChg chg="addSp modSp new del mod">
        <pc:chgData name="Mike Chen" userId="7e2a64e6-ab40-4655-b589-0bbcc3070aa1" providerId="ADAL" clId="{83379DC4-14AB-48F2-AF45-AD6968EAF697}" dt="2024-08-06T16:39:00.307" v="9468" actId="2696"/>
        <pc:sldMkLst>
          <pc:docMk/>
          <pc:sldMk cId="3261641215" sldId="275"/>
        </pc:sldMkLst>
      </pc:sldChg>
      <pc:sldChg chg="addSp delSp modSp add del mod">
        <pc:chgData name="Mike Chen" userId="7e2a64e6-ab40-4655-b589-0bbcc3070aa1" providerId="ADAL" clId="{83379DC4-14AB-48F2-AF45-AD6968EAF697}" dt="2024-08-08T15:37:36.260" v="11855" actId="2696"/>
        <pc:sldMkLst>
          <pc:docMk/>
          <pc:sldMk cId="2642524667" sldId="378"/>
        </pc:sldMkLst>
      </pc:sldChg>
      <pc:sldChg chg="addSp delSp modSp new mod setBg modNotesTx">
        <pc:chgData name="Mike Chen" userId="7e2a64e6-ab40-4655-b589-0bbcc3070aa1" providerId="ADAL" clId="{83379DC4-14AB-48F2-AF45-AD6968EAF697}" dt="2024-08-12T17:41:32.886" v="15991" actId="1076"/>
        <pc:sldMkLst>
          <pc:docMk/>
          <pc:sldMk cId="1671170829" sldId="379"/>
        </pc:sldMkLst>
      </pc:sldChg>
      <pc:sldChg chg="addSp delSp modSp new del mod setBg delAnim modAnim">
        <pc:chgData name="Mike Chen" userId="7e2a64e6-ab40-4655-b589-0bbcc3070aa1" providerId="ADAL" clId="{83379DC4-14AB-48F2-AF45-AD6968EAF697}" dt="2024-08-08T16:43:31.480" v="13535" actId="2696"/>
        <pc:sldMkLst>
          <pc:docMk/>
          <pc:sldMk cId="1318073450" sldId="380"/>
        </pc:sldMkLst>
      </pc:sldChg>
      <pc:sldChg chg="addSp delSp modSp add mod delAnim modAnim modNotesTx">
        <pc:chgData name="Mike Chen" userId="7e2a64e6-ab40-4655-b589-0bbcc3070aa1" providerId="ADAL" clId="{83379DC4-14AB-48F2-AF45-AD6968EAF697}" dt="2024-08-12T19:43:38.171" v="16513" actId="20577"/>
        <pc:sldMkLst>
          <pc:docMk/>
          <pc:sldMk cId="2416240105" sldId="381"/>
        </pc:sldMkLst>
      </pc:sldChg>
      <pc:sldChg chg="addSp modSp add del mod modNotesTx">
        <pc:chgData name="Mike Chen" userId="7e2a64e6-ab40-4655-b589-0bbcc3070aa1" providerId="ADAL" clId="{83379DC4-14AB-48F2-AF45-AD6968EAF697}" dt="2024-08-12T15:38:39.620" v="14550" actId="2696"/>
        <pc:sldMkLst>
          <pc:docMk/>
          <pc:sldMk cId="1300336090" sldId="382"/>
        </pc:sldMkLst>
      </pc:sldChg>
      <pc:sldChg chg="addSp delSp modSp add mod modShow addCm modCm">
        <pc:chgData name="Mike Chen" userId="7e2a64e6-ab40-4655-b589-0bbcc3070aa1" providerId="ADAL" clId="{83379DC4-14AB-48F2-AF45-AD6968EAF697}" dt="2024-08-12T20:11:05.672" v="16619"/>
        <pc:sldMkLst>
          <pc:docMk/>
          <pc:sldMk cId="942023944" sldId="383"/>
        </pc:sldMkLst>
        <pc:extLst>
          <p:ext xmlns:p="http://schemas.openxmlformats.org/presentationml/2006/main" uri="{D6D511B9-2390-475A-947B-AFAB55BFBCF1}">
            <pc226:cmChg xmlns:pc226="http://schemas.microsoft.com/office/powerpoint/2022/06/main/command" chg="add mod">
              <pc226:chgData name="Mike Chen" userId="7e2a64e6-ab40-4655-b589-0bbcc3070aa1" providerId="ADAL" clId="{83379DC4-14AB-48F2-AF45-AD6968EAF697}" dt="2024-08-12T20:11:05.672" v="16619"/>
              <pc2:cmMkLst xmlns:pc2="http://schemas.microsoft.com/office/powerpoint/2019/9/main/command">
                <pc:docMk/>
                <pc:sldMk cId="942023944" sldId="383"/>
                <pc2:cmMk id="{6C57413B-40A7-4427-AAE8-CD158896692E}"/>
              </pc2:cmMkLst>
            </pc226:cmChg>
          </p:ext>
        </pc:extLst>
      </pc:sldChg>
      <pc:sldChg chg="addSp delSp modSp add mod modAnim modNotesTx">
        <pc:chgData name="Mike Chen" userId="7e2a64e6-ab40-4655-b589-0bbcc3070aa1" providerId="ADAL" clId="{83379DC4-14AB-48F2-AF45-AD6968EAF697}" dt="2024-08-12T22:34:48.547" v="16621" actId="14826"/>
        <pc:sldMkLst>
          <pc:docMk/>
          <pc:sldMk cId="2483106471" sldId="384"/>
        </pc:sldMkLst>
      </pc:sldChg>
      <pc:sldChg chg="addSp delSp modSp new mod setBg addCm modNotesTx">
        <pc:chgData name="Mike Chen" userId="7e2a64e6-ab40-4655-b589-0bbcc3070aa1" providerId="ADAL" clId="{83379DC4-14AB-48F2-AF45-AD6968EAF697}" dt="2024-08-12T17:39:30.753" v="15968" actId="20577"/>
        <pc:sldMkLst>
          <pc:docMk/>
          <pc:sldMk cId="3419347205" sldId="385"/>
        </pc:sldMkLst>
        <pc:extLst>
          <p:ext xmlns:p="http://schemas.openxmlformats.org/presentationml/2006/main" uri="{D6D511B9-2390-475A-947B-AFAB55BFBCF1}">
            <pc226:cmChg xmlns:pc226="http://schemas.microsoft.com/office/powerpoint/2022/06/main/command" chg="add">
              <pc226:chgData name="Mike Chen" userId="7e2a64e6-ab40-4655-b589-0bbcc3070aa1" providerId="ADAL" clId="{83379DC4-14AB-48F2-AF45-AD6968EAF697}" dt="2024-08-12T17:39:12.821" v="15966"/>
              <pc2:cmMkLst xmlns:pc2="http://schemas.microsoft.com/office/powerpoint/2019/9/main/command">
                <pc:docMk/>
                <pc:sldMk cId="3419347205" sldId="385"/>
                <pc2:cmMk id="{A8044E9D-232F-4C22-AFA4-5631B5C3E54B}"/>
              </pc2:cmMkLst>
            </pc226:cmChg>
          </p:ext>
        </pc:extLst>
      </pc:sldChg>
      <pc:sldChg chg="add ord modNotesTx">
        <pc:chgData name="Mike Chen" userId="7e2a64e6-ab40-4655-b589-0bbcc3070aa1" providerId="ADAL" clId="{83379DC4-14AB-48F2-AF45-AD6968EAF697}" dt="2024-08-12T19:35:48.879" v="16290" actId="20577"/>
        <pc:sldMkLst>
          <pc:docMk/>
          <pc:sldMk cId="1627283060" sldId="386"/>
        </pc:sldMkLst>
      </pc:sldChg>
      <pc:sldChg chg="add del ord">
        <pc:chgData name="Mike Chen" userId="7e2a64e6-ab40-4655-b589-0bbcc3070aa1" providerId="ADAL" clId="{83379DC4-14AB-48F2-AF45-AD6968EAF697}" dt="2024-08-12T19:35:50.352" v="16292" actId="2890"/>
        <pc:sldMkLst>
          <pc:docMk/>
          <pc:sldMk cId="4169343038" sldId="387"/>
        </pc:sldMkLst>
      </pc:sldChg>
    </pc:docChg>
  </pc:docChgLst>
  <pc:docChgLst>
    <pc:chgData name="Mike Chen" userId="7e2a64e6-ab40-4655-b589-0bbcc3070aa1" providerId="ADAL" clId="{917EB3F2-49B1-4964-8ACA-B3CE27A4A20B}"/>
    <pc:docChg chg="modSld">
      <pc:chgData name="Mike Chen" userId="7e2a64e6-ab40-4655-b589-0bbcc3070aa1" providerId="ADAL" clId="{917EB3F2-49B1-4964-8ACA-B3CE27A4A20B}" dt="2025-04-18T23:10:40.485" v="6" actId="20577"/>
      <pc:docMkLst>
        <pc:docMk/>
      </pc:docMkLst>
      <pc:sldChg chg="modNotesTx">
        <pc:chgData name="Mike Chen" userId="7e2a64e6-ab40-4655-b589-0bbcc3070aa1" providerId="ADAL" clId="{917EB3F2-49B1-4964-8ACA-B3CE27A4A20B}" dt="2025-04-18T23:10:40.485" v="6" actId="20577"/>
        <pc:sldMkLst>
          <pc:docMk/>
          <pc:sldMk cId="676723343" sldId="27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80DA0C-6248-48B2-ADBD-D6C4764A78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032FC0-5F67-4C34-A370-1F42DEE4D2BD}">
      <dgm:prSet/>
      <dgm:spPr/>
      <dgm:t>
        <a:bodyPr/>
        <a:lstStyle/>
        <a:p>
          <a:pPr>
            <a:lnSpc>
              <a:spcPct val="100000"/>
            </a:lnSpc>
          </a:pPr>
          <a:r>
            <a:rPr lang="en-US"/>
            <a:t>Same settings, same tasks</a:t>
          </a:r>
        </a:p>
      </dgm:t>
    </dgm:pt>
    <dgm:pt modelId="{0FD8DB22-5CE8-4526-BE0B-26FBDAC63E15}" type="parTrans" cxnId="{AD64BC40-2AF7-4DE7-83AC-0EC39FECDB28}">
      <dgm:prSet/>
      <dgm:spPr/>
      <dgm:t>
        <a:bodyPr/>
        <a:lstStyle/>
        <a:p>
          <a:endParaRPr lang="en-US"/>
        </a:p>
      </dgm:t>
    </dgm:pt>
    <dgm:pt modelId="{CEA75BDC-F9BB-4FA5-8428-405C3D5216CF}" type="sibTrans" cxnId="{AD64BC40-2AF7-4DE7-83AC-0EC39FECDB28}">
      <dgm:prSet/>
      <dgm:spPr/>
      <dgm:t>
        <a:bodyPr/>
        <a:lstStyle/>
        <a:p>
          <a:endParaRPr lang="en-US"/>
        </a:p>
      </dgm:t>
    </dgm:pt>
    <dgm:pt modelId="{3F1EA8B8-A40B-41D0-8CC7-FFF3A0DBB86B}">
      <dgm:prSet/>
      <dgm:spPr/>
      <dgm:t>
        <a:bodyPr/>
        <a:lstStyle/>
        <a:p>
          <a:pPr>
            <a:lnSpc>
              <a:spcPct val="100000"/>
            </a:lnSpc>
          </a:pPr>
          <a:r>
            <a:rPr lang="en-US" dirty="0"/>
            <a:t>Use the real-time data from the electrodes to predict the grasp force</a:t>
          </a:r>
        </a:p>
      </dgm:t>
    </dgm:pt>
    <dgm:pt modelId="{6C29BD9F-3FE3-4F0C-8721-04DE9962637C}" type="parTrans" cxnId="{4601A462-351B-4145-861C-C9956428C864}">
      <dgm:prSet/>
      <dgm:spPr/>
      <dgm:t>
        <a:bodyPr/>
        <a:lstStyle/>
        <a:p>
          <a:endParaRPr lang="en-US"/>
        </a:p>
      </dgm:t>
    </dgm:pt>
    <dgm:pt modelId="{B1617BF5-6CE4-4174-8C04-60AF8403BA5C}" type="sibTrans" cxnId="{4601A462-351B-4145-861C-C9956428C864}">
      <dgm:prSet/>
      <dgm:spPr/>
      <dgm:t>
        <a:bodyPr/>
        <a:lstStyle/>
        <a:p>
          <a:endParaRPr lang="en-US"/>
        </a:p>
      </dgm:t>
    </dgm:pt>
    <dgm:pt modelId="{E32993E4-0AD1-452C-9009-3B6CBD23EB5A}">
      <dgm:prSet/>
      <dgm:spPr/>
      <dgm:t>
        <a:bodyPr/>
        <a:lstStyle/>
        <a:p>
          <a:pPr>
            <a:lnSpc>
              <a:spcPct val="100000"/>
            </a:lnSpc>
          </a:pPr>
          <a:r>
            <a:rPr lang="en-US" dirty="0"/>
            <a:t>Compare the predicted grasp force with the real grasp force to see how effective the decoders are</a:t>
          </a:r>
        </a:p>
      </dgm:t>
    </dgm:pt>
    <dgm:pt modelId="{DF9695B6-E9D1-4456-AE11-ADAF8ED8D23E}" type="parTrans" cxnId="{15D11AEE-4A37-489B-9FA8-56A669896F77}">
      <dgm:prSet/>
      <dgm:spPr/>
      <dgm:t>
        <a:bodyPr/>
        <a:lstStyle/>
        <a:p>
          <a:endParaRPr lang="en-US"/>
        </a:p>
      </dgm:t>
    </dgm:pt>
    <dgm:pt modelId="{1F05C2CE-E63E-4A5C-B62E-1A41FA55666F}" type="sibTrans" cxnId="{15D11AEE-4A37-489B-9FA8-56A669896F77}">
      <dgm:prSet/>
      <dgm:spPr/>
      <dgm:t>
        <a:bodyPr/>
        <a:lstStyle/>
        <a:p>
          <a:endParaRPr lang="en-US"/>
        </a:p>
      </dgm:t>
    </dgm:pt>
    <dgm:pt modelId="{A22F71C0-73EB-4320-83CC-521D4F80484D}" type="pres">
      <dgm:prSet presAssocID="{1A80DA0C-6248-48B2-ADBD-D6C4764A782F}" presName="root" presStyleCnt="0">
        <dgm:presLayoutVars>
          <dgm:dir/>
          <dgm:resizeHandles val="exact"/>
        </dgm:presLayoutVars>
      </dgm:prSet>
      <dgm:spPr/>
    </dgm:pt>
    <dgm:pt modelId="{610221EC-21B3-4414-8994-C2FBC1AC7CDF}" type="pres">
      <dgm:prSet presAssocID="{F3032FC0-5F67-4C34-A370-1F42DEE4D2BD}" presName="compNode" presStyleCnt="0"/>
      <dgm:spPr/>
    </dgm:pt>
    <dgm:pt modelId="{65F143F9-F8E7-4B8C-BB70-AB8822C3851F}" type="pres">
      <dgm:prSet presAssocID="{F3032FC0-5F67-4C34-A370-1F42DEE4D2BD}" presName="bgRect" presStyleLbl="bgShp" presStyleIdx="0" presStyleCnt="3"/>
      <dgm:spPr/>
    </dgm:pt>
    <dgm:pt modelId="{7201F6CF-C010-4532-ADA0-E3D0E897A359}" type="pres">
      <dgm:prSet presAssocID="{F3032FC0-5F67-4C34-A370-1F42DEE4D2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ingle gear"/>
        </a:ext>
      </dgm:extLst>
    </dgm:pt>
    <dgm:pt modelId="{374EFFC1-A3CD-4548-A6A9-9008D1E38CCC}" type="pres">
      <dgm:prSet presAssocID="{F3032FC0-5F67-4C34-A370-1F42DEE4D2BD}" presName="spaceRect" presStyleCnt="0"/>
      <dgm:spPr/>
    </dgm:pt>
    <dgm:pt modelId="{249F94B0-3F64-4D65-B51F-EA96921F7AB3}" type="pres">
      <dgm:prSet presAssocID="{F3032FC0-5F67-4C34-A370-1F42DEE4D2BD}" presName="parTx" presStyleLbl="revTx" presStyleIdx="0" presStyleCnt="3">
        <dgm:presLayoutVars>
          <dgm:chMax val="0"/>
          <dgm:chPref val="0"/>
        </dgm:presLayoutVars>
      </dgm:prSet>
      <dgm:spPr/>
    </dgm:pt>
    <dgm:pt modelId="{083BF5B8-8610-42AF-B766-0907779B1290}" type="pres">
      <dgm:prSet presAssocID="{CEA75BDC-F9BB-4FA5-8428-405C3D5216CF}" presName="sibTrans" presStyleCnt="0"/>
      <dgm:spPr/>
    </dgm:pt>
    <dgm:pt modelId="{A06559D1-034F-4E3A-8A6E-33BB097F006F}" type="pres">
      <dgm:prSet presAssocID="{3F1EA8B8-A40B-41D0-8CC7-FFF3A0DBB86B}" presName="compNode" presStyleCnt="0"/>
      <dgm:spPr/>
    </dgm:pt>
    <dgm:pt modelId="{5FD0DB7C-28A7-4EC4-AC69-0AC1298655AD}" type="pres">
      <dgm:prSet presAssocID="{3F1EA8B8-A40B-41D0-8CC7-FFF3A0DBB86B}" presName="bgRect" presStyleLbl="bgShp" presStyleIdx="1" presStyleCnt="3"/>
      <dgm:spPr/>
    </dgm:pt>
    <dgm:pt modelId="{000E34F7-5646-49A8-B00E-9D57D7AD217C}" type="pres">
      <dgm:prSet presAssocID="{3F1EA8B8-A40B-41D0-8CC7-FFF3A0DBB8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with Pulse"/>
        </a:ext>
      </dgm:extLst>
    </dgm:pt>
    <dgm:pt modelId="{334BB0BB-C44E-4205-BD5F-E9C8A6A9F341}" type="pres">
      <dgm:prSet presAssocID="{3F1EA8B8-A40B-41D0-8CC7-FFF3A0DBB86B}" presName="spaceRect" presStyleCnt="0"/>
      <dgm:spPr/>
    </dgm:pt>
    <dgm:pt modelId="{98B33223-427F-4723-9A40-7CF5E4B4BD9B}" type="pres">
      <dgm:prSet presAssocID="{3F1EA8B8-A40B-41D0-8CC7-FFF3A0DBB86B}" presName="parTx" presStyleLbl="revTx" presStyleIdx="1" presStyleCnt="3">
        <dgm:presLayoutVars>
          <dgm:chMax val="0"/>
          <dgm:chPref val="0"/>
        </dgm:presLayoutVars>
      </dgm:prSet>
      <dgm:spPr/>
    </dgm:pt>
    <dgm:pt modelId="{1C39B8E4-2754-426E-A972-1219314C8AEB}" type="pres">
      <dgm:prSet presAssocID="{B1617BF5-6CE4-4174-8C04-60AF8403BA5C}" presName="sibTrans" presStyleCnt="0"/>
      <dgm:spPr/>
    </dgm:pt>
    <dgm:pt modelId="{09A98DBD-62C5-449E-A8FD-28330D366F26}" type="pres">
      <dgm:prSet presAssocID="{E32993E4-0AD1-452C-9009-3B6CBD23EB5A}" presName="compNode" presStyleCnt="0"/>
      <dgm:spPr/>
    </dgm:pt>
    <dgm:pt modelId="{356C512F-30BB-4DCD-8175-D8582D1E6FCC}" type="pres">
      <dgm:prSet presAssocID="{E32993E4-0AD1-452C-9009-3B6CBD23EB5A}" presName="bgRect" presStyleLbl="bgShp" presStyleIdx="2" presStyleCnt="3"/>
      <dgm:spPr/>
    </dgm:pt>
    <dgm:pt modelId="{D28B7C76-3475-4999-ABB6-A2AFCBE835B9}" type="pres">
      <dgm:prSet presAssocID="{E32993E4-0AD1-452C-9009-3B6CBD23EB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6A4814C8-F5DE-4238-86AA-E3A9143850FF}" type="pres">
      <dgm:prSet presAssocID="{E32993E4-0AD1-452C-9009-3B6CBD23EB5A}" presName="spaceRect" presStyleCnt="0"/>
      <dgm:spPr/>
    </dgm:pt>
    <dgm:pt modelId="{B7555252-149E-42B7-8F88-044B5F7DD227}" type="pres">
      <dgm:prSet presAssocID="{E32993E4-0AD1-452C-9009-3B6CBD23EB5A}" presName="parTx" presStyleLbl="revTx" presStyleIdx="2" presStyleCnt="3">
        <dgm:presLayoutVars>
          <dgm:chMax val="0"/>
          <dgm:chPref val="0"/>
        </dgm:presLayoutVars>
      </dgm:prSet>
      <dgm:spPr/>
    </dgm:pt>
  </dgm:ptLst>
  <dgm:cxnLst>
    <dgm:cxn modelId="{6A43790B-6C72-42B3-95CA-FC2805447DE4}" type="presOf" srcId="{F3032FC0-5F67-4C34-A370-1F42DEE4D2BD}" destId="{249F94B0-3F64-4D65-B51F-EA96921F7AB3}" srcOrd="0" destOrd="0" presId="urn:microsoft.com/office/officeart/2018/2/layout/IconVerticalSolidList"/>
    <dgm:cxn modelId="{A33AD812-4431-4120-B66E-4BC447D6F7B7}" type="presOf" srcId="{E32993E4-0AD1-452C-9009-3B6CBD23EB5A}" destId="{B7555252-149E-42B7-8F88-044B5F7DD227}" srcOrd="0" destOrd="0" presId="urn:microsoft.com/office/officeart/2018/2/layout/IconVerticalSolidList"/>
    <dgm:cxn modelId="{AD64BC40-2AF7-4DE7-83AC-0EC39FECDB28}" srcId="{1A80DA0C-6248-48B2-ADBD-D6C4764A782F}" destId="{F3032FC0-5F67-4C34-A370-1F42DEE4D2BD}" srcOrd="0" destOrd="0" parTransId="{0FD8DB22-5CE8-4526-BE0B-26FBDAC63E15}" sibTransId="{CEA75BDC-F9BB-4FA5-8428-405C3D5216CF}"/>
    <dgm:cxn modelId="{4601A462-351B-4145-861C-C9956428C864}" srcId="{1A80DA0C-6248-48B2-ADBD-D6C4764A782F}" destId="{3F1EA8B8-A40B-41D0-8CC7-FFF3A0DBB86B}" srcOrd="1" destOrd="0" parTransId="{6C29BD9F-3FE3-4F0C-8721-04DE9962637C}" sibTransId="{B1617BF5-6CE4-4174-8C04-60AF8403BA5C}"/>
    <dgm:cxn modelId="{DA3472E9-93E6-4A0C-9F39-663C20FA28F9}" type="presOf" srcId="{3F1EA8B8-A40B-41D0-8CC7-FFF3A0DBB86B}" destId="{98B33223-427F-4723-9A40-7CF5E4B4BD9B}" srcOrd="0" destOrd="0" presId="urn:microsoft.com/office/officeart/2018/2/layout/IconVerticalSolidList"/>
    <dgm:cxn modelId="{15D11AEE-4A37-489B-9FA8-56A669896F77}" srcId="{1A80DA0C-6248-48B2-ADBD-D6C4764A782F}" destId="{E32993E4-0AD1-452C-9009-3B6CBD23EB5A}" srcOrd="2" destOrd="0" parTransId="{DF9695B6-E9D1-4456-AE11-ADAF8ED8D23E}" sibTransId="{1F05C2CE-E63E-4A5C-B62E-1A41FA55666F}"/>
    <dgm:cxn modelId="{99C0DAFA-AE8E-43BD-A523-31629266DD64}" type="presOf" srcId="{1A80DA0C-6248-48B2-ADBD-D6C4764A782F}" destId="{A22F71C0-73EB-4320-83CC-521D4F80484D}" srcOrd="0" destOrd="0" presId="urn:microsoft.com/office/officeart/2018/2/layout/IconVerticalSolidList"/>
    <dgm:cxn modelId="{0C472A31-9F42-453E-9764-3526F7AB9492}" type="presParOf" srcId="{A22F71C0-73EB-4320-83CC-521D4F80484D}" destId="{610221EC-21B3-4414-8994-C2FBC1AC7CDF}" srcOrd="0" destOrd="0" presId="urn:microsoft.com/office/officeart/2018/2/layout/IconVerticalSolidList"/>
    <dgm:cxn modelId="{E5D7452A-5E11-44C5-A2D8-4098645F16FB}" type="presParOf" srcId="{610221EC-21B3-4414-8994-C2FBC1AC7CDF}" destId="{65F143F9-F8E7-4B8C-BB70-AB8822C3851F}" srcOrd="0" destOrd="0" presId="urn:microsoft.com/office/officeart/2018/2/layout/IconVerticalSolidList"/>
    <dgm:cxn modelId="{E424E9A4-5308-4288-819B-DFCCFC78AAA4}" type="presParOf" srcId="{610221EC-21B3-4414-8994-C2FBC1AC7CDF}" destId="{7201F6CF-C010-4532-ADA0-E3D0E897A359}" srcOrd="1" destOrd="0" presId="urn:microsoft.com/office/officeart/2018/2/layout/IconVerticalSolidList"/>
    <dgm:cxn modelId="{A3325CC6-8925-4AD3-821C-50149CF72D39}" type="presParOf" srcId="{610221EC-21B3-4414-8994-C2FBC1AC7CDF}" destId="{374EFFC1-A3CD-4548-A6A9-9008D1E38CCC}" srcOrd="2" destOrd="0" presId="urn:microsoft.com/office/officeart/2018/2/layout/IconVerticalSolidList"/>
    <dgm:cxn modelId="{42F3836C-BBD5-4262-9F69-ED9581FD298D}" type="presParOf" srcId="{610221EC-21B3-4414-8994-C2FBC1AC7CDF}" destId="{249F94B0-3F64-4D65-B51F-EA96921F7AB3}" srcOrd="3" destOrd="0" presId="urn:microsoft.com/office/officeart/2018/2/layout/IconVerticalSolidList"/>
    <dgm:cxn modelId="{A31C3140-F90B-416A-8C5C-179012882F94}" type="presParOf" srcId="{A22F71C0-73EB-4320-83CC-521D4F80484D}" destId="{083BF5B8-8610-42AF-B766-0907779B1290}" srcOrd="1" destOrd="0" presId="urn:microsoft.com/office/officeart/2018/2/layout/IconVerticalSolidList"/>
    <dgm:cxn modelId="{8AF6AE2D-58FB-4C4A-9953-2409323A20A3}" type="presParOf" srcId="{A22F71C0-73EB-4320-83CC-521D4F80484D}" destId="{A06559D1-034F-4E3A-8A6E-33BB097F006F}" srcOrd="2" destOrd="0" presId="urn:microsoft.com/office/officeart/2018/2/layout/IconVerticalSolidList"/>
    <dgm:cxn modelId="{2ACB7D0F-25AC-46E4-8E32-BBD118B9422B}" type="presParOf" srcId="{A06559D1-034F-4E3A-8A6E-33BB097F006F}" destId="{5FD0DB7C-28A7-4EC4-AC69-0AC1298655AD}" srcOrd="0" destOrd="0" presId="urn:microsoft.com/office/officeart/2018/2/layout/IconVerticalSolidList"/>
    <dgm:cxn modelId="{6B9B1373-5156-4C4A-8770-7B5656CDC124}" type="presParOf" srcId="{A06559D1-034F-4E3A-8A6E-33BB097F006F}" destId="{000E34F7-5646-49A8-B00E-9D57D7AD217C}" srcOrd="1" destOrd="0" presId="urn:microsoft.com/office/officeart/2018/2/layout/IconVerticalSolidList"/>
    <dgm:cxn modelId="{9602F8F5-4C7F-42F6-9F98-D1E7684631E3}" type="presParOf" srcId="{A06559D1-034F-4E3A-8A6E-33BB097F006F}" destId="{334BB0BB-C44E-4205-BD5F-E9C8A6A9F341}" srcOrd="2" destOrd="0" presId="urn:microsoft.com/office/officeart/2018/2/layout/IconVerticalSolidList"/>
    <dgm:cxn modelId="{F32731E7-16E6-41EE-9D42-7EC636CCF28E}" type="presParOf" srcId="{A06559D1-034F-4E3A-8A6E-33BB097F006F}" destId="{98B33223-427F-4723-9A40-7CF5E4B4BD9B}" srcOrd="3" destOrd="0" presId="urn:microsoft.com/office/officeart/2018/2/layout/IconVerticalSolidList"/>
    <dgm:cxn modelId="{2D93E86A-196D-4793-890C-FF5AFC49386B}" type="presParOf" srcId="{A22F71C0-73EB-4320-83CC-521D4F80484D}" destId="{1C39B8E4-2754-426E-A972-1219314C8AEB}" srcOrd="3" destOrd="0" presId="urn:microsoft.com/office/officeart/2018/2/layout/IconVerticalSolidList"/>
    <dgm:cxn modelId="{606FB63C-DDFD-4B68-80DE-A366BE995248}" type="presParOf" srcId="{A22F71C0-73EB-4320-83CC-521D4F80484D}" destId="{09A98DBD-62C5-449E-A8FD-28330D366F26}" srcOrd="4" destOrd="0" presId="urn:microsoft.com/office/officeart/2018/2/layout/IconVerticalSolidList"/>
    <dgm:cxn modelId="{940E1D95-1220-4992-ADDB-4D7B47BEBCB4}" type="presParOf" srcId="{09A98DBD-62C5-449E-A8FD-28330D366F26}" destId="{356C512F-30BB-4DCD-8175-D8582D1E6FCC}" srcOrd="0" destOrd="0" presId="urn:microsoft.com/office/officeart/2018/2/layout/IconVerticalSolidList"/>
    <dgm:cxn modelId="{DC77214E-447D-4D09-80C8-7741C8DB0A6A}" type="presParOf" srcId="{09A98DBD-62C5-449E-A8FD-28330D366F26}" destId="{D28B7C76-3475-4999-ABB6-A2AFCBE835B9}" srcOrd="1" destOrd="0" presId="urn:microsoft.com/office/officeart/2018/2/layout/IconVerticalSolidList"/>
    <dgm:cxn modelId="{5831A312-4ED0-4F51-A855-4157996B7886}" type="presParOf" srcId="{09A98DBD-62C5-449E-A8FD-28330D366F26}" destId="{6A4814C8-F5DE-4238-86AA-E3A9143850FF}" srcOrd="2" destOrd="0" presId="urn:microsoft.com/office/officeart/2018/2/layout/IconVerticalSolidList"/>
    <dgm:cxn modelId="{156C5753-9649-4365-99FB-A019E80A5A2F}" type="presParOf" srcId="{09A98DBD-62C5-449E-A8FD-28330D366F26}" destId="{B7555252-149E-42B7-8F88-044B5F7DD2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143F9-F8E7-4B8C-BB70-AB8822C3851F}">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1F6CF-C010-4532-ADA0-E3D0E897A35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F94B0-3F64-4D65-B51F-EA96921F7AB3}">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Same settings, same tasks</a:t>
          </a:r>
        </a:p>
      </dsp:txBody>
      <dsp:txXfrm>
        <a:off x="1435590" y="531"/>
        <a:ext cx="9080009" cy="1242935"/>
      </dsp:txXfrm>
    </dsp:sp>
    <dsp:sp modelId="{5FD0DB7C-28A7-4EC4-AC69-0AC1298655A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E34F7-5646-49A8-B00E-9D57D7AD217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33223-427F-4723-9A40-7CF5E4B4BD9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Use the real-time data from the electrodes to predict the grasp force</a:t>
          </a:r>
        </a:p>
      </dsp:txBody>
      <dsp:txXfrm>
        <a:off x="1435590" y="1554201"/>
        <a:ext cx="9080009" cy="1242935"/>
      </dsp:txXfrm>
    </dsp:sp>
    <dsp:sp modelId="{356C512F-30BB-4DCD-8175-D8582D1E6FC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B7C76-3475-4999-ABB6-A2AFCBE835B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55252-149E-42B7-8F88-044B5F7DD22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Compare the predicted grasp force with the real grasp force to see how effective the decoders are</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16BF6-0298-4F96-B053-FF624D79181B}" type="datetimeFigureOut">
              <a:rPr lang="zh-CN" altLang="en-US" smtClean="0"/>
              <a:t>2025/9/20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0A304-E957-49D7-97BA-4F6C0B904663}" type="slidenum">
              <a:rPr lang="zh-CN" altLang="en-US" smtClean="0"/>
              <a:t>‹#›</a:t>
            </a:fld>
            <a:endParaRPr lang="zh-CN" altLang="en-US"/>
          </a:p>
        </p:txBody>
      </p:sp>
    </p:spTree>
    <p:extLst>
      <p:ext uri="{BB962C8B-B14F-4D97-AF65-F5344CB8AC3E}">
        <p14:creationId xmlns:p14="http://schemas.microsoft.com/office/powerpoint/2010/main" val="320561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a:t>
            </a:fld>
            <a:endParaRPr lang="zh-CN" altLang="en-US"/>
          </a:p>
        </p:txBody>
      </p:sp>
    </p:spTree>
    <p:extLst>
      <p:ext uri="{BB962C8B-B14F-4D97-AF65-F5344CB8AC3E}">
        <p14:creationId xmlns:p14="http://schemas.microsoft.com/office/powerpoint/2010/main" val="1168416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Times New Roman" panose="02020603050405020304" pitchFamily="18" charset="0"/>
              </a:rPr>
              <a:t>And this is a video (permission granted) showing the experiment in progress. </a:t>
            </a:r>
          </a:p>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10</a:t>
            </a:fld>
            <a:endParaRPr lang="zh-CN" altLang="en-US"/>
          </a:p>
        </p:txBody>
      </p:sp>
    </p:spTree>
    <p:extLst>
      <p:ext uri="{BB962C8B-B14F-4D97-AF65-F5344CB8AC3E}">
        <p14:creationId xmlns:p14="http://schemas.microsoft.com/office/powerpoint/2010/main" val="99795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11</a:t>
            </a:fld>
            <a:endParaRPr lang="zh-CN" altLang="en-US"/>
          </a:p>
        </p:txBody>
      </p:sp>
    </p:spTree>
    <p:extLst>
      <p:ext uri="{BB962C8B-B14F-4D97-AF65-F5344CB8AC3E}">
        <p14:creationId xmlns:p14="http://schemas.microsoft.com/office/powerpoint/2010/main" val="382570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12</a:t>
            </a:fld>
            <a:endParaRPr lang="zh-CN" altLang="en-US"/>
          </a:p>
        </p:txBody>
      </p:sp>
    </p:spTree>
    <p:extLst>
      <p:ext uri="{BB962C8B-B14F-4D97-AF65-F5344CB8AC3E}">
        <p14:creationId xmlns:p14="http://schemas.microsoft.com/office/powerpoint/2010/main" val="187510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13</a:t>
            </a:fld>
            <a:endParaRPr lang="zh-CN" altLang="en-US"/>
          </a:p>
        </p:txBody>
      </p:sp>
    </p:spTree>
    <p:extLst>
      <p:ext uri="{BB962C8B-B14F-4D97-AF65-F5344CB8AC3E}">
        <p14:creationId xmlns:p14="http://schemas.microsoft.com/office/powerpoint/2010/main" val="265914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14</a:t>
            </a:fld>
            <a:endParaRPr lang="zh-CN" altLang="en-US"/>
          </a:p>
        </p:txBody>
      </p:sp>
    </p:spTree>
    <p:extLst>
      <p:ext uri="{BB962C8B-B14F-4D97-AF65-F5344CB8AC3E}">
        <p14:creationId xmlns:p14="http://schemas.microsoft.com/office/powerpoint/2010/main" val="419927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Aptos" panose="020B0004020202020204" pitchFamily="34" charset="0"/>
                <a:ea typeface="Times New Roman" panose="02020603050405020304" pitchFamily="18" charset="0"/>
                <a:cs typeface="等线" panose="02010600030101010101" pitchFamily="2" charset="-122"/>
              </a:rPr>
              <a:t>Let’s first look at some statistics here. In 2005, more than 1.8 million people suffered from limb loss in the United States. </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The number has since grown to 2.3 million this year based on a new report. It is projected by the author that by the year 2050, the number will become 3.6 million, meaning that for each 100 people, there is 1 that suffers from limb loss.</a:t>
            </a:r>
            <a:r>
              <a:rPr lang="en-US" altLang="zh-CN" sz="1800" kern="0" dirty="0">
                <a:solidFill>
                  <a:srgbClr val="000000"/>
                </a:solidFill>
                <a:effectLst/>
                <a:latin typeface="Aptos" panose="020B0004020202020204" pitchFamily="34" charset="0"/>
                <a:ea typeface="Times New Roman" panose="02020603050405020304" pitchFamily="18" charset="0"/>
                <a:cs typeface="等线" panose="0201060003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solidFill>
                <a:srgbClr val="000000"/>
              </a:solidFill>
              <a:effectLst/>
              <a:latin typeface="Aptos" panose="020B0004020202020204" pitchFamily="34" charset="0"/>
              <a:ea typeface="等线 Light" panose="02010600030101010101" pitchFamily="2" charset="-122"/>
              <a:cs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0000"/>
                </a:solidFill>
                <a:effectLst/>
                <a:latin typeface="Aptos" panose="020B0004020202020204" pitchFamily="34" charset="0"/>
                <a:ea typeface="等线 Light" panose="02010600030101010101" pitchFamily="2" charset="-122"/>
                <a:cs typeface="等线" panose="02010600030101010101" pitchFamily="2" charset="-122"/>
              </a:rPr>
              <a:t>Although the population suffering from spinal cord injury is much smaller, they have to deal with the greatly increased living cost as a result of the injury. We can see here that the annual year expense can even be several times higher than the average annual expense of a household with multiple people!</a:t>
            </a:r>
          </a:p>
        </p:txBody>
      </p:sp>
      <p:sp>
        <p:nvSpPr>
          <p:cNvPr id="4" name="灯片编号占位符 3"/>
          <p:cNvSpPr>
            <a:spLocks noGrp="1"/>
          </p:cNvSpPr>
          <p:nvPr>
            <p:ph type="sldNum" sz="quarter" idx="5"/>
          </p:nvPr>
        </p:nvSpPr>
        <p:spPr/>
        <p:txBody>
          <a:bodyPr/>
          <a:lstStyle/>
          <a:p>
            <a:fld id="{EF80A304-E957-49D7-97BA-4F6C0B904663}" type="slidenum">
              <a:rPr lang="zh-CN" altLang="en-US" smtClean="0"/>
              <a:t>2</a:t>
            </a:fld>
            <a:endParaRPr lang="zh-CN" altLang="en-US"/>
          </a:p>
        </p:txBody>
      </p:sp>
    </p:spTree>
    <p:extLst>
      <p:ext uri="{BB962C8B-B14F-4D97-AF65-F5344CB8AC3E}">
        <p14:creationId xmlns:p14="http://schemas.microsoft.com/office/powerpoint/2010/main" val="139570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effectLst/>
                <a:highlight>
                  <a:srgbClr val="FFFFFF"/>
                </a:highlight>
                <a:latin typeface="Aptos" panose="020B0004020202020204" pitchFamily="34" charset="0"/>
                <a:ea typeface="Times New Roman" panose="02020603050405020304" pitchFamily="18" charset="0"/>
                <a:cs typeface="等线" panose="02010600030101010101" pitchFamily="2" charset="-122"/>
              </a:rPr>
              <a:t>To deal with this issue, better prosthetics are needed. Recent development of brain-computer interfaces (BCIs), which </a:t>
            </a: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interpret </a:t>
            </a:r>
            <a:r>
              <a:rPr lang="en-US" altLang="zh-CN" sz="1200" dirty="0">
                <a:solidFill>
                  <a:srgbClr val="000000"/>
                </a:solidFill>
                <a:effectLst/>
                <a:highlight>
                  <a:srgbClr val="FFFFFF"/>
                </a:highlight>
                <a:latin typeface="Aptos" panose="020B0004020202020204" pitchFamily="34" charset="0"/>
                <a:ea typeface="Times New Roman" panose="02020603050405020304" pitchFamily="18" charset="0"/>
                <a:cs typeface="等线" panose="02010600030101010101" pitchFamily="2" charset="-122"/>
              </a:rPr>
              <a:t>motor signals recorded from the brain and facilitate control of body parts with external (robotic) devices, allow patients to control prosthetics with motor signals and thus can provide better precision and more possible actions. As a result, patients can be more independent, which both increases life satisfaction and lowers expenses.</a:t>
            </a:r>
          </a:p>
        </p:txBody>
      </p:sp>
      <p:sp>
        <p:nvSpPr>
          <p:cNvPr id="4" name="灯片编号占位符 3"/>
          <p:cNvSpPr>
            <a:spLocks noGrp="1"/>
          </p:cNvSpPr>
          <p:nvPr>
            <p:ph type="sldNum" sz="quarter" idx="5"/>
          </p:nvPr>
        </p:nvSpPr>
        <p:spPr/>
        <p:txBody>
          <a:bodyPr/>
          <a:lstStyle/>
          <a:p>
            <a:fld id="{EF80A304-E957-49D7-97BA-4F6C0B904663}" type="slidenum">
              <a:rPr lang="zh-CN" altLang="en-US" smtClean="0"/>
              <a:t>3</a:t>
            </a:fld>
            <a:endParaRPr lang="zh-CN" altLang="en-US"/>
          </a:p>
        </p:txBody>
      </p:sp>
    </p:spTree>
    <p:extLst>
      <p:ext uri="{BB962C8B-B14F-4D97-AF65-F5344CB8AC3E}">
        <p14:creationId xmlns:p14="http://schemas.microsoft.com/office/powerpoint/2010/main" val="13118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rPr>
              <a:t>Previous prosthetics focused on decoding kinematics, or positions and velocities. However, grasp force decoding is becoming a new significant realm. If patients are not able to apply the expected grasp force with the robotic arm, when they hold an object in hand using the prosthetics, even if they have the exact kinematics, they may either drop the object or break it by overapplying force.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effectLst/>
              <a:highlight>
                <a:srgbClr val="FFFFFF"/>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rPr>
              <a:t>And our research is dedicated to this realm.</a:t>
            </a:r>
            <a:endParaRPr lang="zh-CN" altLang="en-US"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4</a:t>
            </a:fld>
            <a:endParaRPr lang="zh-CN" altLang="en-US"/>
          </a:p>
        </p:txBody>
      </p:sp>
    </p:spTree>
    <p:extLst>
      <p:ext uri="{BB962C8B-B14F-4D97-AF65-F5344CB8AC3E}">
        <p14:creationId xmlns:p14="http://schemas.microsoft.com/office/powerpoint/2010/main" val="289660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motivates our research is that previous research indicates that the grasp force information is lost during object transportation. In the experiment, subjects are asked to imagine grasping a virtual object using a virtual arm on the screen and perform object transportation tasks, as shown here. In the transient phase, the virtual arm </a:t>
            </a:r>
            <a:r>
              <a:rPr lang="en-US" altLang="zh-CN" b="0" i="0" dirty="0">
                <a:solidFill>
                  <a:srgbClr val="242424"/>
                </a:solidFill>
                <a:effectLst/>
                <a:highlight>
                  <a:srgbClr val="FFFFFF"/>
                </a:highlight>
                <a:latin typeface="Microsoft Yahei UI" panose="020B0503020204020204" pitchFamily="34" charset="-122"/>
                <a:ea typeface="Microsoft Yahei UI" panose="020B0503020204020204" pitchFamily="34" charset="-122"/>
              </a:rPr>
              <a:t>grasps the object while the arm was still. Then, in the tonic phase, the virtual arm either stays still or makes 1 dimensional or 3 dimensional object transportation. After this phase, the object is released.</a:t>
            </a:r>
            <a:endParaRPr lang="en-US" altLang="zh-CN" dirty="0"/>
          </a:p>
          <a:p>
            <a:r>
              <a:rPr lang="en-US" altLang="zh-CN" dirty="0"/>
              <a:t>We can see that the decoded grasp force information exists in the S1 when the participants grasp the object and stay still. However, as the dimension of object transportation increases, that information gradually disappears.</a:t>
            </a:r>
            <a:r>
              <a:rPr lang="zh-CN" altLang="en-US" dirty="0"/>
              <a:t> </a:t>
            </a:r>
            <a:r>
              <a:rPr lang="en-US" altLang="zh-CN" dirty="0"/>
              <a:t>For</a:t>
            </a:r>
            <a:r>
              <a:rPr lang="zh-CN" altLang="en-US" dirty="0"/>
              <a:t> </a:t>
            </a:r>
            <a:r>
              <a:rPr lang="en-US" altLang="zh-CN" dirty="0"/>
              <a:t>three-dimensional movement, the accuracy is already near the chance level.</a:t>
            </a:r>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5</a:t>
            </a:fld>
            <a:endParaRPr lang="zh-CN" altLang="en-US"/>
          </a:p>
        </p:txBody>
      </p:sp>
    </p:spTree>
    <p:extLst>
      <p:ext uri="{BB962C8B-B14F-4D97-AF65-F5344CB8AC3E}">
        <p14:creationId xmlns:p14="http://schemas.microsoft.com/office/powerpoint/2010/main" val="30105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So, the question here is: </a:t>
            </a: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Times New Roman" panose="02020603050405020304" pitchFamily="18" charset="0"/>
              </a:rPr>
              <a:t>What possibility are there that the grasp force signals get lost during transportation in the previous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Times New Roman" panose="02020603050405020304" pitchFamily="18" charset="0"/>
              </a:rPr>
              <a:t>1. The information during transportation is preserved somewhere else (not in M1 but some other brain areas) during the transportation.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2. There was no somatosensory feedback, which might be necessary to the grasp force. In the previous experiment, due to the usage of the virtual arm, there is no sensory feedback to the participant. As the result of a phenomenon called </a:t>
            </a:r>
            <a:r>
              <a:rPr lang="en-US" altLang="zh-CN" sz="1200" dirty="0" err="1">
                <a:effectLst/>
                <a:latin typeface="等线" panose="02010600030101010101" pitchFamily="2" charset="-122"/>
                <a:ea typeface="等线" panose="02010600030101010101" pitchFamily="2" charset="-122"/>
                <a:cs typeface="Times New Roman" panose="02020603050405020304" pitchFamily="18" charset="0"/>
              </a:rPr>
              <a:t>cutaneomotor</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integration, which means that </a:t>
            </a: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the S1 and the M1 are mutually influential</a:t>
            </a:r>
            <a:r>
              <a:rPr lang="en-US" altLang="zh-CN" sz="1200" dirty="0">
                <a:effectLst/>
                <a:latin typeface="等线" panose="02010600030101010101" pitchFamily="2" charset="-122"/>
                <a:ea typeface="等线" panose="02010600030101010101" pitchFamily="2" charset="-122"/>
                <a:cs typeface="Times New Roman" panose="02020603050405020304" pitchFamily="18" charset="0"/>
              </a:rPr>
              <a:t>, this can lead to the failure in generation of grasp force signals in the M1.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current research, since our subject only has electrode arrays in the S1 and M1, we cannot test the first hypothesis. So, we will explore the second hypothesis to see if the grasp force information exists in the M1 when there is somatosensory feedback. </a:t>
            </a:r>
            <a:endParaRPr lang="zh-CN" altLang="en-US" dirty="0"/>
          </a:p>
        </p:txBody>
      </p:sp>
      <p:sp>
        <p:nvSpPr>
          <p:cNvPr id="4" name="灯片编号占位符 3"/>
          <p:cNvSpPr>
            <a:spLocks noGrp="1"/>
          </p:cNvSpPr>
          <p:nvPr>
            <p:ph type="sldNum" sz="quarter" idx="5"/>
          </p:nvPr>
        </p:nvSpPr>
        <p:spPr/>
        <p:txBody>
          <a:bodyPr/>
          <a:lstStyle/>
          <a:p>
            <a:fld id="{EF80A304-E957-49D7-97BA-4F6C0B904663}" type="slidenum">
              <a:rPr lang="zh-CN" altLang="en-US" smtClean="0"/>
              <a:t>6</a:t>
            </a:fld>
            <a:endParaRPr lang="zh-CN" altLang="en-US"/>
          </a:p>
        </p:txBody>
      </p:sp>
    </p:spTree>
    <p:extLst>
      <p:ext uri="{BB962C8B-B14F-4D97-AF65-F5344CB8AC3E}">
        <p14:creationId xmlns:p14="http://schemas.microsoft.com/office/powerpoint/2010/main" val="426034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subject has electrode arrays implanted in his S1 and M1. What makes our research possible is that our participant, BCI02, is special: he can move his limbs even though he suffers from spinal cord injury. Thus, he is able to move objects around and perform real object transportation tasks. Also, he has residual somatosensory feedback. As a result, we can shift from virtual arm movement tasks in the previous experiment to real arm and hand movements.</a:t>
            </a:r>
          </a:p>
        </p:txBody>
      </p:sp>
      <p:sp>
        <p:nvSpPr>
          <p:cNvPr id="4" name="灯片编号占位符 3"/>
          <p:cNvSpPr>
            <a:spLocks noGrp="1"/>
          </p:cNvSpPr>
          <p:nvPr>
            <p:ph type="sldNum" sz="quarter" idx="5"/>
          </p:nvPr>
        </p:nvSpPr>
        <p:spPr/>
        <p:txBody>
          <a:bodyPr/>
          <a:lstStyle/>
          <a:p>
            <a:fld id="{EF80A304-E957-49D7-97BA-4F6C0B904663}" type="slidenum">
              <a:rPr lang="zh-CN" altLang="en-US" smtClean="0"/>
              <a:t>7</a:t>
            </a:fld>
            <a:endParaRPr lang="zh-CN" altLang="en-US"/>
          </a:p>
        </p:txBody>
      </p:sp>
    </p:spTree>
    <p:extLst>
      <p:ext uri="{BB962C8B-B14F-4D97-AF65-F5344CB8AC3E}">
        <p14:creationId xmlns:p14="http://schemas.microsoft.com/office/powerpoint/2010/main" val="292414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In the experiment, the subject is asked to move a circular cylinder that can be grasped in the palm around. Inside the surface of the cylinder, there are force sensing resistors to measure the grasp force applied to that area. Also, the weight of the cylinder is changed between trials to let the subject apply different levels of grasp force. The subject is shown multiple dots projected on a table in front of him sequentially, similar to the ones shown here, and he needs to move the cylinder from one dot to another. While the subject is performing the tasks, the brain signals from the M1 and S1 are collected. </a:t>
            </a:r>
            <a:endParaRPr lang="en-US" altLang="zh-CN" sz="1200" dirty="0">
              <a:solidFill>
                <a:srgbClr val="000000"/>
              </a:solidFill>
              <a:effectLst/>
              <a:highlight>
                <a:srgbClr val="FFFFFF"/>
              </a:highlight>
              <a:latin typeface="Aptos" panose="020B0004020202020204" pitchFamily="34"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F80A304-E957-49D7-97BA-4F6C0B904663}" type="slidenum">
              <a:rPr lang="zh-CN" altLang="en-US" smtClean="0"/>
              <a:t>8</a:t>
            </a:fld>
            <a:endParaRPr lang="zh-CN" altLang="en-US"/>
          </a:p>
        </p:txBody>
      </p:sp>
    </p:spTree>
    <p:extLst>
      <p:ext uri="{BB962C8B-B14F-4D97-AF65-F5344CB8AC3E}">
        <p14:creationId xmlns:p14="http://schemas.microsoft.com/office/powerpoint/2010/main" val="294172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fontAlgn="base"/>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So how do we actually gather the data? We use</a:t>
                </a:r>
                <a:r>
                  <a:rPr lang="en-US" altLang="zh-CN" sz="1800" baseline="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a:t>
                </a:r>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Force Sensing Resistors (FSRs) on Arduino, a high speed camera for capturing the behaviors of the subject, and a projector for displaying</a:t>
                </a:r>
                <a:r>
                  <a:rPr lang="en-US" altLang="zh-CN" sz="1800" baseline="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patterns</a:t>
                </a:r>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The</a:t>
                </a:r>
                <a:r>
                  <a:rPr lang="en-US" altLang="zh-CN" sz="1800" baseline="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force sensing resistor</a:t>
                </a:r>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can be used to measure the force after a calibration process. </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By putting different weights on the active area, we are able to construct an</a:t>
                </a:r>
                <a:r>
                  <a:rPr lang="en-US" altLang="zh-CN" sz="1800" kern="0" baseline="0" dirty="0">
                    <a:solidFill>
                      <a:srgbClr val="000000"/>
                    </a:solidFill>
                    <a:effectLst/>
                    <a:latin typeface="Aptos" panose="020B0004020202020204" pitchFamily="34" charset="0"/>
                    <a:ea typeface="等线" panose="02010600030101010101" pitchFamily="2" charset="-122"/>
                    <a:cs typeface="等线" panose="02010600030101010101" pitchFamily="2" charset="-122"/>
                  </a:rPr>
                  <a:t> output voltage vs. </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weight scatterplot, from which we can use the indeterministic exponential function </a:t>
                </a:r>
                <a14:m>
                  <m:oMath xmlns:m="http://schemas.openxmlformats.org/officeDocument/2006/math">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𝑎</m:t>
                    </m:r>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 ∙</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等线" panose="02010600030101010101" pitchFamily="2" charset="-122"/>
                          </a:rPr>
                        </m:ctrlPr>
                      </m:sSupPr>
                      <m:e>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𝑒</m:t>
                        </m:r>
                      </m:e>
                      <m:sup>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m:t>
                        </m:r>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𝑏</m:t>
                        </m:r>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m:t>
                        </m:r>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𝑥</m:t>
                        </m:r>
                      </m:sup>
                    </m:sSup>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m:t>
                    </m:r>
                    <m:r>
                      <a:rPr lang="en-US" altLang="zh-CN" sz="1800" i="1"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m:t>𝑐</m:t>
                    </m:r>
                  </m:oMath>
                </a14:m>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 to approximate the data, which is shown on the right here. </a:t>
                </a:r>
                <a:endParaRPr lang="zh-CN" altLang="zh-CN" sz="18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fontAlgn="base"/>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Our method:</a:t>
                </a:r>
              </a:p>
              <a:p>
                <a:pPr fontAlgn="base"/>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Subject: </a:t>
                </a:r>
                <a:r>
                  <a:rPr lang="en-US" altLang="zh-CN" sz="1800" dirty="0">
                    <a:solidFill>
                      <a:srgbClr val="000000"/>
                    </a:solidFill>
                    <a:effectLst/>
                    <a:highlight>
                      <a:srgbClr val="FF0000"/>
                    </a:highlight>
                    <a:latin typeface="Aptos" panose="020B0004020202020204" pitchFamily="34" charset="0"/>
                    <a:ea typeface="等线" panose="02010600030101010101" pitchFamily="2" charset="-122"/>
                    <a:cs typeface="等线" panose="02010600030101010101" pitchFamily="2" charset="-122"/>
                  </a:rPr>
                  <a:t>one(1) or two(2)</a:t>
                </a:r>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patients (BCI03) with electrodes already implanted in the left and right somatosensory cortex (S1) and motor cortex (M1).</a:t>
                </a:r>
                <a:endParaRPr lang="zh-CN" altLang="zh-CN" sz="18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fontAlgn="base"/>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 </a:t>
                </a:r>
                <a:endParaRPr lang="zh-CN" altLang="zh-CN" sz="18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dirty="0">
                    <a:solidFill>
                      <a:srgbClr val="000000"/>
                    </a:solidFill>
                    <a:effectLst/>
                    <a:highlight>
                      <a:srgbClr val="FFFFFF"/>
                    </a:highlight>
                    <a:latin typeface="Aptos" panose="020B0004020202020204" pitchFamily="34" charset="0"/>
                    <a:ea typeface="等线" panose="02010600030101010101" pitchFamily="2" charset="-122"/>
                    <a:cs typeface="等线" panose="02010600030101010101" pitchFamily="2" charset="-122"/>
                  </a:rPr>
                  <a:t>Apparatus Involved: Force Sensing Resistor (FSR) on Arduino, which is this one. It can be used to measure the force after a calibration process. </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By putting different weights on the active area while keeping the surface area the same, we are able to construct a </a:t>
                </a:r>
                <a:r>
                  <a:rPr lang="en-US" altLang="zh-CN" sz="1800" kern="0" dirty="0" err="1">
                    <a:solidFill>
                      <a:srgbClr val="000000"/>
                    </a:solidFill>
                    <a:effectLst/>
                    <a:latin typeface="Aptos" panose="020B0004020202020204" pitchFamily="34" charset="0"/>
                    <a:ea typeface="等线" panose="02010600030101010101" pitchFamily="2" charset="-122"/>
                    <a:cs typeface="等线" panose="02010600030101010101" pitchFamily="2" charset="-122"/>
                  </a:rPr>
                  <a:t>v_out</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-weight scatterplot, from which we can use the indeterministic exponential function </a:t>
                </a:r>
                <a:r>
                  <a:rPr lang="en-US" altLang="zh-CN" sz="1800" i="0"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a:t>𝑎 ∙𝑒</a:t>
                </a:r>
                <a:r>
                  <a:rPr lang="zh-CN" altLang="zh-CN" sz="1800" i="0"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a:t>^(</a:t>
                </a:r>
                <a:r>
                  <a:rPr lang="en-US" altLang="zh-CN" sz="1800" i="0"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a:t>−𝑏∙𝑥</a:t>
                </a:r>
                <a:r>
                  <a:rPr lang="zh-CN" altLang="zh-CN" sz="1800" i="0"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a:t>)</a:t>
                </a:r>
                <a:r>
                  <a:rPr lang="en-US" altLang="zh-CN" sz="1800" i="0" kern="0">
                    <a:solidFill>
                      <a:srgbClr val="000000"/>
                    </a:solidFill>
                    <a:effectLst/>
                    <a:latin typeface="Cambria Math" panose="02040503050406030204" pitchFamily="18" charset="0"/>
                    <a:ea typeface="等线" panose="02010600030101010101" pitchFamily="2" charset="-122"/>
                    <a:cs typeface="等线" panose="02010600030101010101" pitchFamily="2" charset="-122"/>
                  </a:rPr>
                  <a:t>+𝑐</a:t>
                </a:r>
                <a:r>
                  <a:rPr lang="en-US" altLang="zh-CN" sz="1800" kern="0" dirty="0">
                    <a:solidFill>
                      <a:srgbClr val="000000"/>
                    </a:solidFill>
                    <a:effectLst/>
                    <a:latin typeface="Aptos" panose="020B0004020202020204" pitchFamily="34" charset="0"/>
                    <a:ea typeface="等线" panose="02010600030101010101" pitchFamily="2" charset="-122"/>
                    <a:cs typeface="等线" panose="02010600030101010101" pitchFamily="2" charset="-122"/>
                  </a:rPr>
                  <a:t> to approximate the data, which is shown on the right here. </a:t>
                </a:r>
                <a:endParaRPr lang="zh-CN" altLang="zh-CN" sz="1800" dirty="0">
                  <a:effectLst/>
                  <a:highlight>
                    <a:srgbClr val="FFFFFF"/>
                  </a:highligh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EF80A304-E957-49D7-97BA-4F6C0B904663}" type="slidenum">
              <a:rPr lang="zh-CN" altLang="en-US" smtClean="0"/>
              <a:t>9</a:t>
            </a:fld>
            <a:endParaRPr lang="zh-CN" altLang="en-US"/>
          </a:p>
        </p:txBody>
      </p:sp>
    </p:spTree>
    <p:extLst>
      <p:ext uri="{BB962C8B-B14F-4D97-AF65-F5344CB8AC3E}">
        <p14:creationId xmlns:p14="http://schemas.microsoft.com/office/powerpoint/2010/main" val="376844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68704-C7F5-9785-C51B-BA8E188CCA9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49350A-F271-36F5-7470-6557BC4AB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EE869F-213B-A2C3-4619-C455BF9F674B}"/>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F2F53710-B518-0C40-7EBC-F8FDDE970B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1D463F-5A22-C3EF-4E2A-57BFCDA8A606}"/>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150932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159DC-4B0D-AD8D-F840-1514DB44FE5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EA1FA2-9E67-87FA-9BB7-1B8FA6A08D9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F2CFCE-40F4-D217-97B7-3909A9C988B7}"/>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D5804DFC-FC49-8EFD-AD83-979FE29ED8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26509D-E844-1A4E-260D-2D73DCAD237E}"/>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78593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4734C1-5810-2C4A-8833-6C7EDE872E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4BEB16-B8AB-138A-647B-524822BB4EB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C06BFB-C7F6-2DBC-32EC-F003E9E07D86}"/>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82138E1D-89A0-DC90-9982-DC03DD3BF6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A9D4EB-E9F1-E54B-2FFD-7FCDC8EF9D70}"/>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343338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BF23D-0B13-9BFF-6E36-E02ACDA41A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FA0923-BE00-F648-05BF-B4156A49200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62BC69-31CE-0181-F4B2-E73FFAA5936A}"/>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FD36F206-400E-C073-7618-39F3B063B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AD118C-A34C-1323-9AE1-083C5CF4F483}"/>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308867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1F0F-4DC5-1C8F-6366-20D47D79F54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40720A-B486-F915-1CAF-92DBEF867A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95EBA29-FD21-34A0-4232-5051441DA5D1}"/>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46C242D5-FE82-3E62-8E7A-2C4BD8165D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BF7C63-FD04-E477-03AC-A0F7D5ADC914}"/>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246439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4B0ED-DF49-BB46-BD0D-EDBE3D0A22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526683-4D43-EB00-5EBA-412703FD9C7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F911136-1856-74CB-2408-F17B2D7578F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9FFCCC-83C7-9974-9A10-E7B5CC432187}"/>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6" name="页脚占位符 5">
            <a:extLst>
              <a:ext uri="{FF2B5EF4-FFF2-40B4-BE49-F238E27FC236}">
                <a16:creationId xmlns:a16="http://schemas.microsoft.com/office/drawing/2014/main" id="{9A77F452-96B8-DF1D-371E-675277F53F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4142EC-F4A5-234C-E77D-13A2C6CDE69B}"/>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131787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FF9AA-F60C-B7F4-F6CD-40299F1D89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06A73F-A1DC-7CCA-7C10-1F538982D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C14E76-12FD-E121-8DCE-14ED8AF25C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CBEC2CB-8A14-E7B3-CF55-E08E9BF6D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A057B72-1FFD-A572-59A0-86D9B71B29B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F94888A-8414-D730-CFC6-949182DF5EAE}"/>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8" name="页脚占位符 7">
            <a:extLst>
              <a:ext uri="{FF2B5EF4-FFF2-40B4-BE49-F238E27FC236}">
                <a16:creationId xmlns:a16="http://schemas.microsoft.com/office/drawing/2014/main" id="{46E99A62-1946-F119-E779-2BEF74FEA9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D075D32-86A8-0382-DED8-108BA782846B}"/>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397767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4EE42-460C-9E59-32DA-B8889093DD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80D517-2411-D824-F567-347E130276F2}"/>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4" name="页脚占位符 3">
            <a:extLst>
              <a:ext uri="{FF2B5EF4-FFF2-40B4-BE49-F238E27FC236}">
                <a16:creationId xmlns:a16="http://schemas.microsoft.com/office/drawing/2014/main" id="{3F30BD01-4238-C3CA-F3BC-F7E45DAEE7A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C78EFFC-F5D1-7D44-B308-9123DDD0D23B}"/>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3668809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1A9E1D-FDBB-430C-E0BC-ED9C6C0CADA3}"/>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3" name="页脚占位符 2">
            <a:extLst>
              <a:ext uri="{FF2B5EF4-FFF2-40B4-BE49-F238E27FC236}">
                <a16:creationId xmlns:a16="http://schemas.microsoft.com/office/drawing/2014/main" id="{8730C091-C38C-F584-A607-2F4200096F9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EF8C8C-FB6A-E301-D41D-338E6EDE5B8F}"/>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32967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AD7C7-2042-7829-0167-6A88D887D4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D639E40-ECE2-7CA1-3488-F81492E102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D75D84-CFCA-2B57-ECD5-A08C40FE1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817492-F512-51C1-CAE1-1EABE814B01D}"/>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6" name="页脚占位符 5">
            <a:extLst>
              <a:ext uri="{FF2B5EF4-FFF2-40B4-BE49-F238E27FC236}">
                <a16:creationId xmlns:a16="http://schemas.microsoft.com/office/drawing/2014/main" id="{92C99ECD-9B0A-64DC-4305-EF02F95ACD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A9BFA1-C546-3034-BB1C-91456F79D1D0}"/>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4185706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9BAD5-7605-DCA7-6A5B-BECFDA0710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97D19CB-F0B5-F8C3-8B61-1A99A1259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592643-A643-0251-55CF-2E75F7122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8B1D41-8FA5-F3D3-E232-C52A2A296213}"/>
              </a:ext>
            </a:extLst>
          </p:cNvPr>
          <p:cNvSpPr>
            <a:spLocks noGrp="1"/>
          </p:cNvSpPr>
          <p:nvPr>
            <p:ph type="dt" sz="half" idx="10"/>
          </p:nvPr>
        </p:nvSpPr>
        <p:spPr/>
        <p:txBody>
          <a:bodyPr/>
          <a:lstStyle/>
          <a:p>
            <a:fld id="{583F28A2-8692-4BCB-9ED1-CE9379477889}" type="datetimeFigureOut">
              <a:rPr lang="zh-CN" altLang="en-US" smtClean="0"/>
              <a:t>2025/9/20</a:t>
            </a:fld>
            <a:endParaRPr lang="zh-CN" altLang="en-US"/>
          </a:p>
        </p:txBody>
      </p:sp>
      <p:sp>
        <p:nvSpPr>
          <p:cNvPr id="6" name="页脚占位符 5">
            <a:extLst>
              <a:ext uri="{FF2B5EF4-FFF2-40B4-BE49-F238E27FC236}">
                <a16:creationId xmlns:a16="http://schemas.microsoft.com/office/drawing/2014/main" id="{5C8838B5-1A34-BEDC-2AB0-9028148010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D6DFF0-D5F9-CBF7-B0CE-BDEFE0877DDD}"/>
              </a:ext>
            </a:extLst>
          </p:cNvPr>
          <p:cNvSpPr>
            <a:spLocks noGrp="1"/>
          </p:cNvSpPr>
          <p:nvPr>
            <p:ph type="sldNum" sz="quarter" idx="12"/>
          </p:nvPr>
        </p:nvSpPr>
        <p:spPr/>
        <p:txBody>
          <a:body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23425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198877-5AA0-3BA7-BC3A-9E41DADEF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079E6B2-4F51-41EE-BDD5-CD219D20E9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375979-5BA9-A87B-904B-F0A4321DC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3F28A2-8692-4BCB-9ED1-CE9379477889}" type="datetimeFigureOut">
              <a:rPr lang="zh-CN" altLang="en-US" smtClean="0"/>
              <a:t>2025/9/20</a:t>
            </a:fld>
            <a:endParaRPr lang="zh-CN" altLang="en-US"/>
          </a:p>
        </p:txBody>
      </p:sp>
      <p:sp>
        <p:nvSpPr>
          <p:cNvPr id="5" name="页脚占位符 4">
            <a:extLst>
              <a:ext uri="{FF2B5EF4-FFF2-40B4-BE49-F238E27FC236}">
                <a16:creationId xmlns:a16="http://schemas.microsoft.com/office/drawing/2014/main" id="{D7C26F46-941E-9AF6-8925-BAAD54E69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70D13645-825A-8A9A-C121-76A90CC8B1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A72D22-6886-461A-BE9A-C0EE1691EE94}" type="slidenum">
              <a:rPr lang="zh-CN" altLang="en-US" smtClean="0"/>
              <a:t>‹#›</a:t>
            </a:fld>
            <a:endParaRPr lang="zh-CN" altLang="en-US"/>
          </a:p>
        </p:txBody>
      </p:sp>
    </p:spTree>
    <p:extLst>
      <p:ext uri="{BB962C8B-B14F-4D97-AF65-F5344CB8AC3E}">
        <p14:creationId xmlns:p14="http://schemas.microsoft.com/office/powerpoint/2010/main" val="14182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标题 1">
            <a:extLst>
              <a:ext uri="{FF2B5EF4-FFF2-40B4-BE49-F238E27FC236}">
                <a16:creationId xmlns:a16="http://schemas.microsoft.com/office/drawing/2014/main" id="{EA61C169-0538-E7B2-48B7-7739FBC1015B}"/>
              </a:ext>
            </a:extLst>
          </p:cNvPr>
          <p:cNvSpPr>
            <a:spLocks noGrp="1"/>
          </p:cNvSpPr>
          <p:nvPr>
            <p:ph type="ctrTitle"/>
          </p:nvPr>
        </p:nvSpPr>
        <p:spPr>
          <a:xfrm>
            <a:off x="1314824" y="1473200"/>
            <a:ext cx="10053763" cy="2190376"/>
          </a:xfrm>
        </p:spPr>
        <p:txBody>
          <a:bodyPr anchor="b">
            <a:normAutofit/>
          </a:bodyPr>
          <a:lstStyle/>
          <a:p>
            <a:pPr algn="l"/>
            <a:r>
              <a:rPr lang="en-US" altLang="zh-CN" sz="4800" dirty="0">
                <a:solidFill>
                  <a:srgbClr val="FFFFFF"/>
                </a:solidFill>
              </a:rPr>
              <a:t>Decoding Grasp Force in the M1 During Object Transportation</a:t>
            </a:r>
            <a:endParaRPr lang="zh-CN" altLang="en-US" sz="4800" dirty="0">
              <a:solidFill>
                <a:srgbClr val="FFFFFF"/>
              </a:solidFill>
            </a:endParaRPr>
          </a:p>
        </p:txBody>
      </p:sp>
      <p:sp>
        <p:nvSpPr>
          <p:cNvPr id="3" name="副标题 2">
            <a:extLst>
              <a:ext uri="{FF2B5EF4-FFF2-40B4-BE49-F238E27FC236}">
                <a16:creationId xmlns:a16="http://schemas.microsoft.com/office/drawing/2014/main" id="{C9B91839-7032-1714-BE10-C412520101DD}"/>
              </a:ext>
            </a:extLst>
          </p:cNvPr>
          <p:cNvSpPr>
            <a:spLocks noGrp="1"/>
          </p:cNvSpPr>
          <p:nvPr>
            <p:ph type="subTitle" idx="1"/>
          </p:nvPr>
        </p:nvSpPr>
        <p:spPr>
          <a:xfrm>
            <a:off x="1350682" y="4870824"/>
            <a:ext cx="10005951" cy="1458258"/>
          </a:xfrm>
        </p:spPr>
        <p:txBody>
          <a:bodyPr anchor="ctr">
            <a:normAutofit/>
          </a:bodyPr>
          <a:lstStyle/>
          <a:p>
            <a:pPr algn="l"/>
            <a:r>
              <a:rPr lang="en-US" altLang="zh-CN" dirty="0"/>
              <a:t>Zihao Chen, </a:t>
            </a:r>
            <a:r>
              <a:rPr lang="en-US" altLang="zh-CN" dirty="0" err="1"/>
              <a:t>Hatsopoulos</a:t>
            </a:r>
            <a:r>
              <a:rPr lang="en-US" altLang="zh-CN" dirty="0"/>
              <a:t> Lab</a:t>
            </a:r>
          </a:p>
          <a:p>
            <a:pPr algn="l"/>
            <a:r>
              <a:rPr lang="en-US" altLang="zh-CN" dirty="0"/>
              <a:t>Metcalf Research Program 2024</a:t>
            </a:r>
          </a:p>
          <a:p>
            <a:pPr algn="l"/>
            <a:r>
              <a:rPr lang="en-US" altLang="zh-CN" dirty="0"/>
              <a:t>8.13.2024</a:t>
            </a:r>
            <a:endParaRPr lang="zh-CN" altLang="en-US" dirty="0"/>
          </a:p>
        </p:txBody>
      </p:sp>
    </p:spTree>
    <p:extLst>
      <p:ext uri="{BB962C8B-B14F-4D97-AF65-F5344CB8AC3E}">
        <p14:creationId xmlns:p14="http://schemas.microsoft.com/office/powerpoint/2010/main" val="393835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8">
            <a:extLst>
              <a:ext uri="{FF2B5EF4-FFF2-40B4-BE49-F238E27FC236}">
                <a16:creationId xmlns:a16="http://schemas.microsoft.com/office/drawing/2014/main" id="{A11F455F-3020-2F86-6C56-A03AFFC49DA2}"/>
              </a:ext>
            </a:extLst>
          </p:cNvPr>
          <p:cNvSpPr>
            <a:spLocks noGrp="1"/>
          </p:cNvSpPr>
          <p:nvPr>
            <p:ph type="title"/>
          </p:nvPr>
        </p:nvSpPr>
        <p:spPr>
          <a:xfrm>
            <a:off x="638881" y="124699"/>
            <a:ext cx="10909640" cy="1649527"/>
          </a:xfrm>
        </p:spPr>
        <p:txBody>
          <a:bodyPr vert="horz" lIns="91440" tIns="45720" rIns="91440" bIns="45720" rtlCol="0" anchor="ctr">
            <a:normAutofit fontScale="90000"/>
          </a:bodyPr>
          <a:lstStyle/>
          <a:p>
            <a:pPr algn="ctr"/>
            <a:r>
              <a:rPr lang="en-US" altLang="zh-CN" sz="3600" dirty="0"/>
              <a:t>The subject grasps and moves the circular cylinder with FSRs from one projected dot to another, while the grasp force and brain signals are collected</a:t>
            </a:r>
            <a:br>
              <a:rPr lang="en-US" altLang="zh-CN" sz="2100" dirty="0"/>
            </a:br>
            <a:endParaRPr lang="en-US" altLang="zh-CN" sz="2100" dirty="0"/>
          </a:p>
        </p:txBody>
      </p:sp>
      <p:sp>
        <p:nvSpPr>
          <p:cNvPr id="4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1713532647">
            <a:hlinkClick r:id="" action="ppaction://media"/>
            <a:extLst>
              <a:ext uri="{FF2B5EF4-FFF2-40B4-BE49-F238E27FC236}">
                <a16:creationId xmlns:a16="http://schemas.microsoft.com/office/drawing/2014/main" id="{B7FE41D4-D9A0-B599-2F3D-1632F25D85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14781" y="1898924"/>
            <a:ext cx="8434916" cy="4744533"/>
          </a:xfrm>
        </p:spPr>
      </p:pic>
    </p:spTree>
    <p:extLst>
      <p:ext uri="{BB962C8B-B14F-4D97-AF65-F5344CB8AC3E}">
        <p14:creationId xmlns:p14="http://schemas.microsoft.com/office/powerpoint/2010/main" val="241624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FD061BA-7926-C46E-4E91-1CDA7CDAF030}"/>
              </a:ext>
            </a:extLst>
          </p:cNvPr>
          <p:cNvSpPr>
            <a:spLocks noGrp="1"/>
          </p:cNvSpPr>
          <p:nvPr>
            <p:ph type="title"/>
          </p:nvPr>
        </p:nvSpPr>
        <p:spPr>
          <a:xfrm>
            <a:off x="2187363" y="1671569"/>
            <a:ext cx="5801917" cy="2228760"/>
          </a:xfrm>
        </p:spPr>
        <p:txBody>
          <a:bodyPr anchor="b">
            <a:normAutofit/>
          </a:bodyPr>
          <a:lstStyle/>
          <a:p>
            <a:r>
              <a:rPr lang="en-US" altLang="zh-CN" sz="4000"/>
              <a:t>We are still in the process of data collecting and analysis</a:t>
            </a:r>
            <a:endParaRPr lang="zh-CN" altLang="en-US" sz="4000"/>
          </a:p>
        </p:txBody>
      </p:sp>
      <p:pic>
        <p:nvPicPr>
          <p:cNvPr id="7" name="Graphic 6" descr="计算机">
            <a:extLst>
              <a:ext uri="{FF2B5EF4-FFF2-40B4-BE49-F238E27FC236}">
                <a16:creationId xmlns:a16="http://schemas.microsoft.com/office/drawing/2014/main" id="{74DEFE26-89FC-02E6-9E9A-6A1A83B5E7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948" y="2694018"/>
            <a:ext cx="1198532" cy="1198532"/>
          </a:xfrm>
          <a:prstGeom prst="rect">
            <a:avLst/>
          </a:prstGeom>
        </p:spPr>
      </p:pic>
      <p:sp>
        <p:nvSpPr>
          <p:cNvPr id="3" name="内容占位符 2">
            <a:extLst>
              <a:ext uri="{FF2B5EF4-FFF2-40B4-BE49-F238E27FC236}">
                <a16:creationId xmlns:a16="http://schemas.microsoft.com/office/drawing/2014/main" id="{3882EC05-1D4F-EA44-EC4D-074C8E668739}"/>
              </a:ext>
            </a:extLst>
          </p:cNvPr>
          <p:cNvSpPr>
            <a:spLocks noGrp="1"/>
          </p:cNvSpPr>
          <p:nvPr>
            <p:ph idx="1"/>
          </p:nvPr>
        </p:nvSpPr>
        <p:spPr>
          <a:xfrm>
            <a:off x="2187364" y="4072044"/>
            <a:ext cx="5801917" cy="2057045"/>
          </a:xfrm>
        </p:spPr>
        <p:txBody>
          <a:bodyPr>
            <a:normAutofit/>
          </a:bodyPr>
          <a:lstStyle/>
          <a:p>
            <a:r>
              <a:rPr lang="en-US" altLang="zh-CN" sz="2000"/>
              <a:t>offline training of decoders</a:t>
            </a:r>
          </a:p>
          <a:p>
            <a:r>
              <a:rPr lang="en-US" altLang="zh-CN" sz="2000"/>
              <a:t>online (real-time) testing of decoders</a:t>
            </a:r>
          </a:p>
        </p:txBody>
      </p:sp>
      <p:pic>
        <p:nvPicPr>
          <p:cNvPr id="9" name="Graphic 8" descr="计算机">
            <a:extLst>
              <a:ext uri="{FF2B5EF4-FFF2-40B4-BE49-F238E27FC236}">
                <a16:creationId xmlns:a16="http://schemas.microsoft.com/office/drawing/2014/main" id="{F59C5C76-E0E3-44D0-B37A-F575DBDEB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12921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E221F10-3A65-535B-23F8-3ECDBEC43D8E}"/>
              </a:ext>
            </a:extLst>
          </p:cNvPr>
          <p:cNvPicPr>
            <a:picLocks noChangeAspect="1"/>
          </p:cNvPicPr>
          <p:nvPr/>
        </p:nvPicPr>
        <p:blipFill>
          <a:blip r:embed="rId3"/>
          <a:stretch>
            <a:fillRect/>
          </a:stretch>
        </p:blipFill>
        <p:spPr>
          <a:xfrm>
            <a:off x="525974" y="1017219"/>
            <a:ext cx="11140051" cy="5757145"/>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4522327C-3609-5712-95B6-FA084C63337E}"/>
              </a:ext>
            </a:extLst>
          </p:cNvPr>
          <p:cNvPicPr>
            <a:picLocks noChangeAspect="1"/>
          </p:cNvPicPr>
          <p:nvPr/>
        </p:nvPicPr>
        <p:blipFill>
          <a:blip r:embed="rId4">
            <a:extLst>
              <a:ext uri="{28A0092B-C50C-407E-A947-70E740481C1C}">
                <a14:useLocalDpi xmlns:a14="http://schemas.microsoft.com/office/drawing/2010/main" val="0"/>
              </a:ext>
            </a:extLst>
          </a:blip>
          <a:srcRect l="13165" r="13165"/>
          <a:stretch/>
        </p:blipFill>
        <p:spPr>
          <a:xfrm>
            <a:off x="2310063" y="1076490"/>
            <a:ext cx="8117305" cy="5719706"/>
          </a:xfrm>
          <a:prstGeom prst="rect">
            <a:avLst/>
          </a:prstGeom>
          <a:effectLst>
            <a:outerShdw blurRad="50800" dist="38100" dir="2700000" algn="tl" rotWithShape="0">
              <a:prstClr val="black">
                <a:alpha val="40000"/>
              </a:prstClr>
            </a:outerShdw>
          </a:effectLst>
        </p:spPr>
      </p:pic>
      <p:sp>
        <p:nvSpPr>
          <p:cNvPr id="2" name="标题 1">
            <a:extLst>
              <a:ext uri="{FF2B5EF4-FFF2-40B4-BE49-F238E27FC236}">
                <a16:creationId xmlns:a16="http://schemas.microsoft.com/office/drawing/2014/main" id="{4FD061BA-7926-C46E-4E91-1CDA7CDAF030}"/>
              </a:ext>
            </a:extLst>
          </p:cNvPr>
          <p:cNvSpPr>
            <a:spLocks noGrp="1"/>
          </p:cNvSpPr>
          <p:nvPr>
            <p:ph type="title"/>
          </p:nvPr>
        </p:nvSpPr>
        <p:spPr>
          <a:xfrm>
            <a:off x="233807" y="61804"/>
            <a:ext cx="10515600" cy="1325563"/>
          </a:xfrm>
        </p:spPr>
        <p:txBody>
          <a:bodyPr>
            <a:normAutofit/>
          </a:bodyPr>
          <a:lstStyle/>
          <a:p>
            <a:r>
              <a:rPr lang="en-US" altLang="zh-CN" dirty="0"/>
              <a:t>Preliminary data</a:t>
            </a:r>
            <a:endParaRPr lang="zh-CN" altLang="en-US" dirty="0"/>
          </a:p>
        </p:txBody>
      </p:sp>
      <p:sp>
        <p:nvSpPr>
          <p:cNvPr id="4" name="文本框 3">
            <a:extLst>
              <a:ext uri="{FF2B5EF4-FFF2-40B4-BE49-F238E27FC236}">
                <a16:creationId xmlns:a16="http://schemas.microsoft.com/office/drawing/2014/main" id="{01F68371-3FFF-C15B-61AD-2A5DDEA2A2EB}"/>
              </a:ext>
            </a:extLst>
          </p:cNvPr>
          <p:cNvSpPr txBox="1"/>
          <p:nvPr/>
        </p:nvSpPr>
        <p:spPr>
          <a:xfrm>
            <a:off x="4170214" y="28250"/>
            <a:ext cx="4298856" cy="1231106"/>
          </a:xfrm>
          <a:prstGeom prst="rect">
            <a:avLst/>
          </a:prstGeom>
          <a:noFill/>
        </p:spPr>
        <p:txBody>
          <a:bodyPr wrap="square" rtlCol="0">
            <a:spAutoFit/>
          </a:bodyPr>
          <a:lstStyle/>
          <a:p>
            <a:r>
              <a:rPr lang="en-US" altLang="zh-CN" sz="2800" dirty="0">
                <a:solidFill>
                  <a:srgbClr val="FF0000"/>
                </a:solidFill>
              </a:rPr>
              <a:t>Neural data from roughly 64 channels from the M1</a:t>
            </a:r>
          </a:p>
          <a:p>
            <a:endParaRPr lang="zh-CN" altLang="en-US" dirty="0"/>
          </a:p>
        </p:txBody>
      </p:sp>
      <p:sp>
        <p:nvSpPr>
          <p:cNvPr id="6" name="文本框 5">
            <a:extLst>
              <a:ext uri="{FF2B5EF4-FFF2-40B4-BE49-F238E27FC236}">
                <a16:creationId xmlns:a16="http://schemas.microsoft.com/office/drawing/2014/main" id="{E6C8A273-68B6-F9BB-4465-867E071DB918}"/>
              </a:ext>
            </a:extLst>
          </p:cNvPr>
          <p:cNvSpPr txBox="1"/>
          <p:nvPr/>
        </p:nvSpPr>
        <p:spPr>
          <a:xfrm>
            <a:off x="8630089" y="39972"/>
            <a:ext cx="3196955" cy="1231106"/>
          </a:xfrm>
          <a:prstGeom prst="rect">
            <a:avLst/>
          </a:prstGeom>
          <a:noFill/>
        </p:spPr>
        <p:txBody>
          <a:bodyPr wrap="square" rtlCol="0">
            <a:spAutoFit/>
          </a:bodyPr>
          <a:lstStyle/>
          <a:p>
            <a:r>
              <a:rPr lang="en-US" altLang="zh-CN" sz="2800" dirty="0">
                <a:solidFill>
                  <a:srgbClr val="FF0000"/>
                </a:solidFill>
              </a:rPr>
              <a:t>50Hz grasp force data from 8 sensors</a:t>
            </a:r>
          </a:p>
          <a:p>
            <a:endParaRPr lang="zh-CN" altLang="en-US" dirty="0"/>
          </a:p>
        </p:txBody>
      </p:sp>
      <p:sp>
        <p:nvSpPr>
          <p:cNvPr id="9" name="文本框 8">
            <a:extLst>
              <a:ext uri="{FF2B5EF4-FFF2-40B4-BE49-F238E27FC236}">
                <a16:creationId xmlns:a16="http://schemas.microsoft.com/office/drawing/2014/main" id="{518FF5CB-1FFB-6D60-09A7-788AF4C716B8}"/>
              </a:ext>
            </a:extLst>
          </p:cNvPr>
          <p:cNvSpPr txBox="1"/>
          <p:nvPr/>
        </p:nvSpPr>
        <p:spPr>
          <a:xfrm>
            <a:off x="4742239" y="2170396"/>
            <a:ext cx="6168188" cy="830997"/>
          </a:xfrm>
          <a:prstGeom prst="rect">
            <a:avLst/>
          </a:prstGeom>
          <a:noFill/>
        </p:spPr>
        <p:txBody>
          <a:bodyPr wrap="square">
            <a:spAutoFit/>
          </a:bodyPr>
          <a:lstStyle/>
          <a:p>
            <a:r>
              <a:rPr lang="en-US" altLang="zh-CN" sz="2400" dirty="0">
                <a:solidFill>
                  <a:srgbClr val="FF0000"/>
                </a:solidFill>
              </a:rPr>
              <a:t>Analyze the relationship between grasp force and neural data. Then train decoders</a:t>
            </a:r>
          </a:p>
        </p:txBody>
      </p:sp>
      <p:cxnSp>
        <p:nvCxnSpPr>
          <p:cNvPr id="13" name="直接箭头连接符 12">
            <a:extLst>
              <a:ext uri="{FF2B5EF4-FFF2-40B4-BE49-F238E27FC236}">
                <a16:creationId xmlns:a16="http://schemas.microsoft.com/office/drawing/2014/main" id="{6A5DE187-D548-2365-3CBF-9C33D8ACEBDD}"/>
              </a:ext>
            </a:extLst>
          </p:cNvPr>
          <p:cNvCxnSpPr>
            <a:stCxn id="4" idx="2"/>
            <a:endCxn id="9" idx="0"/>
          </p:cNvCxnSpPr>
          <p:nvPr/>
        </p:nvCxnSpPr>
        <p:spPr>
          <a:xfrm>
            <a:off x="6319642" y="1259356"/>
            <a:ext cx="1506691" cy="91104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98179D80-652F-640B-DB4E-357BBE7915BC}"/>
              </a:ext>
            </a:extLst>
          </p:cNvPr>
          <p:cNvCxnSpPr>
            <a:stCxn id="6" idx="2"/>
            <a:endCxn id="9" idx="0"/>
          </p:cNvCxnSpPr>
          <p:nvPr/>
        </p:nvCxnSpPr>
        <p:spPr>
          <a:xfrm flipH="1">
            <a:off x="7826333" y="1271078"/>
            <a:ext cx="2402234" cy="89931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831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7E0DE-5845-2986-41CD-8800381E44B3}"/>
              </a:ext>
            </a:extLst>
          </p:cNvPr>
          <p:cNvSpPr>
            <a:spLocks noGrp="1"/>
          </p:cNvSpPr>
          <p:nvPr>
            <p:ph type="title"/>
          </p:nvPr>
        </p:nvSpPr>
        <p:spPr/>
        <p:txBody>
          <a:bodyPr/>
          <a:lstStyle/>
          <a:p>
            <a:r>
              <a:rPr lang="en-US" altLang="zh-CN" dirty="0"/>
              <a:t>Our future direction is online (real-time) testing of decoders</a:t>
            </a:r>
            <a:endParaRPr lang="zh-CN" altLang="en-US" dirty="0"/>
          </a:p>
        </p:txBody>
      </p:sp>
      <p:graphicFrame>
        <p:nvGraphicFramePr>
          <p:cNvPr id="11" name="内容占位符 2">
            <a:extLst>
              <a:ext uri="{FF2B5EF4-FFF2-40B4-BE49-F238E27FC236}">
                <a16:creationId xmlns:a16="http://schemas.microsoft.com/office/drawing/2014/main" id="{17D6507E-A6EE-5797-B72D-6E8BBF81F760}"/>
              </a:ext>
            </a:extLst>
          </p:cNvPr>
          <p:cNvGraphicFramePr>
            <a:graphicFrameLocks noGrp="1"/>
          </p:cNvGraphicFramePr>
          <p:nvPr>
            <p:ph idx="1"/>
            <p:extLst>
              <p:ext uri="{D42A27DB-BD31-4B8C-83A1-F6EECF244321}">
                <p14:modId xmlns:p14="http://schemas.microsoft.com/office/powerpoint/2010/main" val="16739045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394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9D8D3-CE35-38B2-E1BB-08B4A60D4139}"/>
              </a:ext>
            </a:extLst>
          </p:cNvPr>
          <p:cNvSpPr>
            <a:spLocks noGrp="1"/>
          </p:cNvSpPr>
          <p:nvPr>
            <p:ph type="title"/>
          </p:nvPr>
        </p:nvSpPr>
        <p:spPr/>
        <p:txBody>
          <a:bodyPr/>
          <a:lstStyle/>
          <a:p>
            <a:r>
              <a:rPr lang="en-US" altLang="zh-CN" dirty="0"/>
              <a:t>Special Thanks</a:t>
            </a:r>
            <a:endParaRPr lang="zh-CN" altLang="en-US" dirty="0"/>
          </a:p>
        </p:txBody>
      </p:sp>
      <p:sp>
        <p:nvSpPr>
          <p:cNvPr id="3" name="内容占位符 2">
            <a:extLst>
              <a:ext uri="{FF2B5EF4-FFF2-40B4-BE49-F238E27FC236}">
                <a16:creationId xmlns:a16="http://schemas.microsoft.com/office/drawing/2014/main" id="{6357AE4F-DB23-8A05-EFF4-FB0EE8A7CCB8}"/>
              </a:ext>
            </a:extLst>
          </p:cNvPr>
          <p:cNvSpPr>
            <a:spLocks noGrp="1"/>
          </p:cNvSpPr>
          <p:nvPr>
            <p:ph idx="1"/>
          </p:nvPr>
        </p:nvSpPr>
        <p:spPr/>
        <p:txBody>
          <a:bodyPr/>
          <a:lstStyle/>
          <a:p>
            <a:endParaRPr lang="zh-CN" altLang="en-US" dirty="0"/>
          </a:p>
        </p:txBody>
      </p:sp>
      <p:pic>
        <p:nvPicPr>
          <p:cNvPr id="1026" name="Picture 2" descr="Celebrating 25 Years of Metcalf Internships | CareerAdv">
            <a:extLst>
              <a:ext uri="{FF2B5EF4-FFF2-40B4-BE49-F238E27FC236}">
                <a16:creationId xmlns:a16="http://schemas.microsoft.com/office/drawing/2014/main" id="{C110CB39-5489-4393-7763-6F682F9D6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529"/>
          <a:stretch/>
        </p:blipFill>
        <p:spPr bwMode="auto">
          <a:xfrm>
            <a:off x="416493" y="1362637"/>
            <a:ext cx="3559176" cy="16515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undation Forward | Brain Research Foundation">
            <a:extLst>
              <a:ext uri="{FF2B5EF4-FFF2-40B4-BE49-F238E27FC236}">
                <a16:creationId xmlns:a16="http://schemas.microsoft.com/office/drawing/2014/main" id="{8EED7B14-0257-3ABE-8763-3A1194C37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93" y="3089287"/>
            <a:ext cx="1993403" cy="2854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D06266-8E93-37D1-B175-C922CC6F9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935" y="3094459"/>
            <a:ext cx="2834480" cy="28549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lan Rybář, Ph.D.">
            <a:extLst>
              <a:ext uri="{FF2B5EF4-FFF2-40B4-BE49-F238E27FC236}">
                <a16:creationId xmlns:a16="http://schemas.microsoft.com/office/drawing/2014/main" id="{3804CA94-B50F-F4B1-121A-27A2965008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2454" y="3102705"/>
            <a:ext cx="2854325" cy="28543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663E91F-7153-7E2B-1C67-7BF31040704B}"/>
              </a:ext>
            </a:extLst>
          </p:cNvPr>
          <p:cNvPicPr>
            <a:picLocks noChangeAspect="1"/>
          </p:cNvPicPr>
          <p:nvPr/>
        </p:nvPicPr>
        <p:blipFill>
          <a:blip r:embed="rId7"/>
          <a:stretch>
            <a:fillRect/>
          </a:stretch>
        </p:blipFill>
        <p:spPr>
          <a:xfrm>
            <a:off x="8802424" y="3088024"/>
            <a:ext cx="2834480" cy="2834480"/>
          </a:xfrm>
          <a:prstGeom prst="rect">
            <a:avLst/>
          </a:prstGeom>
        </p:spPr>
      </p:pic>
      <p:sp>
        <p:nvSpPr>
          <p:cNvPr id="5" name="AutoShape 10" descr="Hatsopoulos Lab">
            <a:extLst>
              <a:ext uri="{FF2B5EF4-FFF2-40B4-BE49-F238E27FC236}">
                <a16:creationId xmlns:a16="http://schemas.microsoft.com/office/drawing/2014/main" id="{58C2E0CD-4322-C268-5462-35562F3E21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形 6">
            <a:extLst>
              <a:ext uri="{FF2B5EF4-FFF2-40B4-BE49-F238E27FC236}">
                <a16:creationId xmlns:a16="http://schemas.microsoft.com/office/drawing/2014/main" id="{C969080A-76B2-1E58-1124-04018565A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89701" y="344933"/>
            <a:ext cx="5080000" cy="1080000"/>
          </a:xfrm>
          <a:prstGeom prst="rect">
            <a:avLst/>
          </a:prstGeom>
        </p:spPr>
      </p:pic>
      <p:pic>
        <p:nvPicPr>
          <p:cNvPr id="1038" name="Picture 14">
            <a:extLst>
              <a:ext uri="{FF2B5EF4-FFF2-40B4-BE49-F238E27FC236}">
                <a16:creationId xmlns:a16="http://schemas.microsoft.com/office/drawing/2014/main" id="{AC75DD43-7493-7956-DE25-3BA67C7236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701" y="1542101"/>
            <a:ext cx="5080000" cy="144343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F241141-551A-70C8-6251-EC604BDB4252}"/>
              </a:ext>
            </a:extLst>
          </p:cNvPr>
          <p:cNvSpPr txBox="1"/>
          <p:nvPr/>
        </p:nvSpPr>
        <p:spPr>
          <a:xfrm>
            <a:off x="9158199" y="6081060"/>
            <a:ext cx="2195601" cy="738664"/>
          </a:xfrm>
          <a:prstGeom prst="rect">
            <a:avLst/>
          </a:prstGeom>
          <a:noFill/>
        </p:spPr>
        <p:txBody>
          <a:bodyPr wrap="none" rtlCol="0">
            <a:spAutoFit/>
          </a:bodyPr>
          <a:lstStyle/>
          <a:p>
            <a:r>
              <a:rPr lang="it-IT" altLang="zh-CN" sz="2400" b="0" i="0" dirty="0">
                <a:solidFill>
                  <a:srgbClr val="FF0000"/>
                </a:solidFill>
                <a:effectLst/>
                <a:highlight>
                  <a:srgbClr val="FFFFFF"/>
                </a:highlight>
                <a:latin typeface="Gotham SSm A"/>
              </a:rPr>
              <a:t>Loren Wilkinson</a:t>
            </a:r>
          </a:p>
          <a:p>
            <a:endParaRPr lang="zh-CN" altLang="en-US" dirty="0">
              <a:solidFill>
                <a:srgbClr val="FF0000"/>
              </a:solidFill>
            </a:endParaRPr>
          </a:p>
        </p:txBody>
      </p:sp>
      <p:sp>
        <p:nvSpPr>
          <p:cNvPr id="9" name="文本框 8">
            <a:extLst>
              <a:ext uri="{FF2B5EF4-FFF2-40B4-BE49-F238E27FC236}">
                <a16:creationId xmlns:a16="http://schemas.microsoft.com/office/drawing/2014/main" id="{42E901B3-C24C-1BA6-1310-D9AB1B3DEA76}"/>
              </a:ext>
            </a:extLst>
          </p:cNvPr>
          <p:cNvSpPr txBox="1"/>
          <p:nvPr/>
        </p:nvSpPr>
        <p:spPr>
          <a:xfrm>
            <a:off x="-24219" y="6081060"/>
            <a:ext cx="2874826" cy="461665"/>
          </a:xfrm>
          <a:prstGeom prst="rect">
            <a:avLst/>
          </a:prstGeom>
          <a:noFill/>
        </p:spPr>
        <p:txBody>
          <a:bodyPr wrap="none" rtlCol="0">
            <a:spAutoFit/>
          </a:bodyPr>
          <a:lstStyle/>
          <a:p>
            <a:r>
              <a:rPr lang="it-IT" altLang="zh-CN" sz="2400" b="0" i="0" dirty="0">
                <a:solidFill>
                  <a:srgbClr val="FF0000"/>
                </a:solidFill>
                <a:effectLst/>
                <a:highlight>
                  <a:srgbClr val="FFFFFF"/>
                </a:highlight>
                <a:latin typeface="Gotham SSm A"/>
              </a:rPr>
              <a:t>Nicholas Hatsopoulos</a:t>
            </a:r>
            <a:endParaRPr lang="zh-CN" altLang="en-US" sz="1400" dirty="0">
              <a:solidFill>
                <a:srgbClr val="FF0000"/>
              </a:solidFill>
            </a:endParaRPr>
          </a:p>
        </p:txBody>
      </p:sp>
      <p:sp>
        <p:nvSpPr>
          <p:cNvPr id="10" name="文本框 9">
            <a:extLst>
              <a:ext uri="{FF2B5EF4-FFF2-40B4-BE49-F238E27FC236}">
                <a16:creationId xmlns:a16="http://schemas.microsoft.com/office/drawing/2014/main" id="{DE64A129-4B1C-0097-C58B-2EFFC5D0D6C1}"/>
              </a:ext>
            </a:extLst>
          </p:cNvPr>
          <p:cNvSpPr txBox="1"/>
          <p:nvPr/>
        </p:nvSpPr>
        <p:spPr>
          <a:xfrm>
            <a:off x="6313135" y="6135116"/>
            <a:ext cx="1684948" cy="461665"/>
          </a:xfrm>
          <a:prstGeom prst="rect">
            <a:avLst/>
          </a:prstGeom>
          <a:noFill/>
        </p:spPr>
        <p:txBody>
          <a:bodyPr wrap="none" rtlCol="0">
            <a:spAutoFit/>
          </a:bodyPr>
          <a:lstStyle/>
          <a:p>
            <a:r>
              <a:rPr lang="it-IT" altLang="zh-CN" sz="2400" b="0" i="0" dirty="0">
                <a:solidFill>
                  <a:srgbClr val="FF0000"/>
                </a:solidFill>
                <a:effectLst/>
                <a:highlight>
                  <a:srgbClr val="FFFFFF"/>
                </a:highlight>
                <a:latin typeface="Gotham SSm A"/>
              </a:rPr>
              <a:t>Milan Rybář</a:t>
            </a:r>
            <a:endParaRPr lang="zh-CN" altLang="en-US" sz="1400" dirty="0">
              <a:solidFill>
                <a:srgbClr val="FF0000"/>
              </a:solidFill>
            </a:endParaRPr>
          </a:p>
        </p:txBody>
      </p:sp>
      <p:sp>
        <p:nvSpPr>
          <p:cNvPr id="11" name="文本框 10">
            <a:extLst>
              <a:ext uri="{FF2B5EF4-FFF2-40B4-BE49-F238E27FC236}">
                <a16:creationId xmlns:a16="http://schemas.microsoft.com/office/drawing/2014/main" id="{8169AFF8-6C26-DFC5-D65B-143ABF3C1723}"/>
              </a:ext>
            </a:extLst>
          </p:cNvPr>
          <p:cNvSpPr txBox="1"/>
          <p:nvPr/>
        </p:nvSpPr>
        <p:spPr>
          <a:xfrm>
            <a:off x="2972665" y="6107983"/>
            <a:ext cx="2011256" cy="461665"/>
          </a:xfrm>
          <a:prstGeom prst="rect">
            <a:avLst/>
          </a:prstGeom>
          <a:noFill/>
        </p:spPr>
        <p:txBody>
          <a:bodyPr wrap="none" rtlCol="0">
            <a:spAutoFit/>
          </a:bodyPr>
          <a:lstStyle/>
          <a:p>
            <a:r>
              <a:rPr lang="it-IT" altLang="zh-CN" sz="2400" b="0" i="0" dirty="0">
                <a:solidFill>
                  <a:srgbClr val="FF0000"/>
                </a:solidFill>
                <a:effectLst/>
                <a:highlight>
                  <a:srgbClr val="FFFFFF"/>
                </a:highlight>
                <a:latin typeface="Gotham SSm A"/>
              </a:rPr>
              <a:t>Anton Sobinov</a:t>
            </a:r>
            <a:endParaRPr lang="zh-CN" altLang="en-US" sz="1400" dirty="0">
              <a:solidFill>
                <a:srgbClr val="FF0000"/>
              </a:solidFill>
            </a:endParaRPr>
          </a:p>
        </p:txBody>
      </p:sp>
    </p:spTree>
    <p:extLst>
      <p:ext uri="{BB962C8B-B14F-4D97-AF65-F5344CB8AC3E}">
        <p14:creationId xmlns:p14="http://schemas.microsoft.com/office/powerpoint/2010/main" val="382745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11C1298-FC23-DA26-C2F6-9303BF1E317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altLang="zh-CN" sz="4600"/>
              <a:t>Movement disability becomes a more important social issue</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E79B4D09-6266-9CBD-CBA8-4E7E8AEA43A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20040" y="2894526"/>
            <a:ext cx="5614416" cy="3101964"/>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8DFED443-E4FD-BCFE-E8B6-3148A8D01D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97072" y="2894526"/>
            <a:ext cx="6129262" cy="1589843"/>
          </a:xfrm>
          <a:prstGeom prst="rect">
            <a:avLst/>
          </a:prstGeom>
          <a:effectLst>
            <a:outerShdw blurRad="50800" dist="38100" dir="2700000" algn="tl" rotWithShape="0">
              <a:prstClr val="black">
                <a:alpha val="40000"/>
              </a:prstClr>
            </a:outerShdw>
          </a:effectLst>
        </p:spPr>
      </p:pic>
      <p:sp>
        <p:nvSpPr>
          <p:cNvPr id="13" name="文本框 12">
            <a:extLst>
              <a:ext uri="{FF2B5EF4-FFF2-40B4-BE49-F238E27FC236}">
                <a16:creationId xmlns:a16="http://schemas.microsoft.com/office/drawing/2014/main" id="{67C45E0E-A837-2C23-537D-9A63A2CB42FB}"/>
              </a:ext>
            </a:extLst>
          </p:cNvPr>
          <p:cNvSpPr txBox="1"/>
          <p:nvPr/>
        </p:nvSpPr>
        <p:spPr>
          <a:xfrm>
            <a:off x="6956271" y="6160705"/>
            <a:ext cx="5235729" cy="276999"/>
          </a:xfrm>
          <a:prstGeom prst="rect">
            <a:avLst/>
          </a:prstGeom>
          <a:noFill/>
        </p:spPr>
        <p:txBody>
          <a:bodyPr wrap="none" rtlCol="0">
            <a:spAutoFit/>
          </a:bodyPr>
          <a:lstStyle/>
          <a:p>
            <a:pPr>
              <a:spcAft>
                <a:spcPts val="600"/>
              </a:spcAft>
            </a:pPr>
            <a:r>
              <a:rPr lang="en-US" altLang="zh-CN" sz="1200" dirty="0"/>
              <a:t>Ziegler-Graham et al., </a:t>
            </a:r>
            <a:r>
              <a:rPr lang="en-US" altLang="zh-CN" sz="1200" i="1" dirty="0"/>
              <a:t>Archives of Physical Medicine and Rehabilitation</a:t>
            </a:r>
            <a:r>
              <a:rPr lang="en-US" altLang="zh-CN" sz="1200" dirty="0"/>
              <a:t>, 2008</a:t>
            </a:r>
            <a:endParaRPr lang="zh-CN" altLang="en-US" sz="1200" dirty="0"/>
          </a:p>
        </p:txBody>
      </p:sp>
      <p:sp>
        <p:nvSpPr>
          <p:cNvPr id="15" name="文本框 14">
            <a:extLst>
              <a:ext uri="{FF2B5EF4-FFF2-40B4-BE49-F238E27FC236}">
                <a16:creationId xmlns:a16="http://schemas.microsoft.com/office/drawing/2014/main" id="{8E380F2E-BA07-F1D0-111E-AC193BB539D5}"/>
              </a:ext>
            </a:extLst>
          </p:cNvPr>
          <p:cNvSpPr txBox="1"/>
          <p:nvPr/>
        </p:nvSpPr>
        <p:spPr>
          <a:xfrm>
            <a:off x="9574133" y="5952363"/>
            <a:ext cx="2685351" cy="276999"/>
          </a:xfrm>
          <a:prstGeom prst="rect">
            <a:avLst/>
          </a:prstGeom>
          <a:noFill/>
        </p:spPr>
        <p:txBody>
          <a:bodyPr wrap="none" rtlCol="0">
            <a:spAutoFit/>
          </a:bodyPr>
          <a:lstStyle/>
          <a:p>
            <a:pPr>
              <a:spcAft>
                <a:spcPts val="600"/>
              </a:spcAft>
            </a:pPr>
            <a:r>
              <a:rPr lang="en-US" altLang="zh-CN" sz="1200" dirty="0"/>
              <a:t>White et al., Amputee Coalition, 2024</a:t>
            </a:r>
            <a:endParaRPr lang="zh-CN" altLang="en-US" sz="1200" dirty="0"/>
          </a:p>
        </p:txBody>
      </p:sp>
      <p:sp>
        <p:nvSpPr>
          <p:cNvPr id="4" name="文本框 3">
            <a:extLst>
              <a:ext uri="{FF2B5EF4-FFF2-40B4-BE49-F238E27FC236}">
                <a16:creationId xmlns:a16="http://schemas.microsoft.com/office/drawing/2014/main" id="{BF7E55A4-6D02-EBC4-0E51-670924032AB4}"/>
              </a:ext>
            </a:extLst>
          </p:cNvPr>
          <p:cNvSpPr txBox="1"/>
          <p:nvPr/>
        </p:nvSpPr>
        <p:spPr>
          <a:xfrm>
            <a:off x="8708215" y="6417649"/>
            <a:ext cx="3494867" cy="276999"/>
          </a:xfrm>
          <a:prstGeom prst="rect">
            <a:avLst/>
          </a:prstGeom>
          <a:noFill/>
        </p:spPr>
        <p:txBody>
          <a:bodyPr wrap="none" rtlCol="0">
            <a:spAutoFit/>
          </a:bodyPr>
          <a:lstStyle/>
          <a:p>
            <a:pPr>
              <a:spcAft>
                <a:spcPts val="600"/>
              </a:spcAft>
            </a:pPr>
            <a:r>
              <a:rPr lang="en-US" altLang="zh-CN" sz="1200" dirty="0"/>
              <a:t>National Spinal Cord Injury Statistical Center, 2024</a:t>
            </a:r>
            <a:endParaRPr lang="zh-CN" altLang="en-US" sz="1200" dirty="0"/>
          </a:p>
        </p:txBody>
      </p:sp>
      <p:sp>
        <p:nvSpPr>
          <p:cNvPr id="6" name="文本框 5">
            <a:extLst>
              <a:ext uri="{FF2B5EF4-FFF2-40B4-BE49-F238E27FC236}">
                <a16:creationId xmlns:a16="http://schemas.microsoft.com/office/drawing/2014/main" id="{84462E70-8B0A-2095-45DF-0F2A232B7F81}"/>
              </a:ext>
            </a:extLst>
          </p:cNvPr>
          <p:cNvSpPr txBox="1"/>
          <p:nvPr/>
        </p:nvSpPr>
        <p:spPr>
          <a:xfrm>
            <a:off x="2233413" y="2371306"/>
            <a:ext cx="1787669" cy="523220"/>
          </a:xfrm>
          <a:prstGeom prst="rect">
            <a:avLst/>
          </a:prstGeom>
          <a:noFill/>
        </p:spPr>
        <p:txBody>
          <a:bodyPr wrap="none" rtlCol="0">
            <a:spAutoFit/>
          </a:bodyPr>
          <a:lstStyle/>
          <a:p>
            <a:r>
              <a:rPr lang="en-US" altLang="zh-CN" sz="2800" b="1" dirty="0">
                <a:solidFill>
                  <a:srgbClr val="FF0000"/>
                </a:solidFill>
              </a:rPr>
              <a:t>Limb Loss</a:t>
            </a:r>
            <a:endParaRPr lang="zh-CN" altLang="en-US" sz="2800" b="1" dirty="0">
              <a:solidFill>
                <a:srgbClr val="FF0000"/>
              </a:solidFill>
            </a:endParaRPr>
          </a:p>
        </p:txBody>
      </p:sp>
      <p:sp>
        <p:nvSpPr>
          <p:cNvPr id="7" name="文本框 6">
            <a:extLst>
              <a:ext uri="{FF2B5EF4-FFF2-40B4-BE49-F238E27FC236}">
                <a16:creationId xmlns:a16="http://schemas.microsoft.com/office/drawing/2014/main" id="{B1F9D948-1A15-43C6-34F7-96D9704DDC87}"/>
              </a:ext>
            </a:extLst>
          </p:cNvPr>
          <p:cNvSpPr txBox="1"/>
          <p:nvPr/>
        </p:nvSpPr>
        <p:spPr>
          <a:xfrm>
            <a:off x="7509836" y="2371306"/>
            <a:ext cx="3103735" cy="523220"/>
          </a:xfrm>
          <a:prstGeom prst="rect">
            <a:avLst/>
          </a:prstGeom>
          <a:noFill/>
        </p:spPr>
        <p:txBody>
          <a:bodyPr wrap="none" rtlCol="0">
            <a:spAutoFit/>
          </a:bodyPr>
          <a:lstStyle/>
          <a:p>
            <a:r>
              <a:rPr lang="en-US" altLang="zh-CN" sz="2800" b="1" dirty="0">
                <a:solidFill>
                  <a:srgbClr val="FF0000"/>
                </a:solidFill>
              </a:rPr>
              <a:t>Spinal Cord Injury</a:t>
            </a:r>
            <a:endParaRPr lang="zh-CN" altLang="en-US" sz="2800" b="1" dirty="0">
              <a:solidFill>
                <a:srgbClr val="FF0000"/>
              </a:solidFill>
            </a:endParaRPr>
          </a:p>
        </p:txBody>
      </p:sp>
      <p:pic>
        <p:nvPicPr>
          <p:cNvPr id="11" name="图片 10">
            <a:extLst>
              <a:ext uri="{FF2B5EF4-FFF2-40B4-BE49-F238E27FC236}">
                <a16:creationId xmlns:a16="http://schemas.microsoft.com/office/drawing/2014/main" id="{0CDCE618-7CBF-DBF6-3EB3-408CACACD312}"/>
              </a:ext>
            </a:extLst>
          </p:cNvPr>
          <p:cNvPicPr>
            <a:picLocks noChangeAspect="1"/>
          </p:cNvPicPr>
          <p:nvPr/>
        </p:nvPicPr>
        <p:blipFill>
          <a:blip r:embed="rId5"/>
          <a:stretch>
            <a:fillRect/>
          </a:stretch>
        </p:blipFill>
        <p:spPr>
          <a:xfrm>
            <a:off x="5997072" y="4824337"/>
            <a:ext cx="6129262" cy="1177464"/>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BDC268FD-F694-E4CC-4236-4CDEE2CE6EEA}"/>
              </a:ext>
            </a:extLst>
          </p:cNvPr>
          <p:cNvSpPr txBox="1"/>
          <p:nvPr/>
        </p:nvSpPr>
        <p:spPr>
          <a:xfrm>
            <a:off x="9644666" y="6615826"/>
            <a:ext cx="2544286" cy="276999"/>
          </a:xfrm>
          <a:prstGeom prst="rect">
            <a:avLst/>
          </a:prstGeom>
          <a:noFill/>
        </p:spPr>
        <p:txBody>
          <a:bodyPr wrap="none" rtlCol="0">
            <a:spAutoFit/>
          </a:bodyPr>
          <a:lstStyle/>
          <a:p>
            <a:pPr>
              <a:spcAft>
                <a:spcPts val="600"/>
              </a:spcAft>
            </a:pPr>
            <a:r>
              <a:rPr lang="en-US" altLang="zh-CN" sz="1200" dirty="0"/>
              <a:t>U.S. Bureau of Labor Statistics, 2022</a:t>
            </a:r>
            <a:endParaRPr lang="zh-CN" altLang="en-US" sz="1200" dirty="0"/>
          </a:p>
        </p:txBody>
      </p:sp>
      <p:sp>
        <p:nvSpPr>
          <p:cNvPr id="14" name="矩形 13">
            <a:extLst>
              <a:ext uri="{FF2B5EF4-FFF2-40B4-BE49-F238E27FC236}">
                <a16:creationId xmlns:a16="http://schemas.microsoft.com/office/drawing/2014/main" id="{143D4152-20EA-02C2-1F99-F17A43AB400A}"/>
              </a:ext>
            </a:extLst>
          </p:cNvPr>
          <p:cNvSpPr/>
          <p:nvPr/>
        </p:nvSpPr>
        <p:spPr>
          <a:xfrm>
            <a:off x="6029753" y="5147733"/>
            <a:ext cx="6030334" cy="186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4BE6FC3-A5F5-D43D-8FE8-0139B98A3187}"/>
              </a:ext>
            </a:extLst>
          </p:cNvPr>
          <p:cNvSpPr txBox="1"/>
          <p:nvPr/>
        </p:nvSpPr>
        <p:spPr>
          <a:xfrm>
            <a:off x="6654104" y="4475370"/>
            <a:ext cx="4894417" cy="338554"/>
          </a:xfrm>
          <a:prstGeom prst="rect">
            <a:avLst/>
          </a:prstGeom>
          <a:noFill/>
          <a:ln>
            <a:noFill/>
          </a:ln>
        </p:spPr>
        <p:txBody>
          <a:bodyPr wrap="none" rtlCol="0">
            <a:spAutoFit/>
          </a:bodyPr>
          <a:lstStyle/>
          <a:p>
            <a:r>
              <a:rPr lang="en-US" altLang="zh-CN" sz="1600" b="0" i="0" dirty="0">
                <a:solidFill>
                  <a:srgbClr val="FF0000"/>
                </a:solidFill>
                <a:effectLst/>
                <a:highlight>
                  <a:srgbClr val="FBFBFC"/>
                </a:highlight>
                <a:latin typeface="Tahoma" panose="020B0604030504040204" pitchFamily="34" charset="0"/>
              </a:rPr>
              <a:t>Average expenditures for all consumer units in 2022</a:t>
            </a:r>
            <a:endParaRPr lang="zh-CN" altLang="en-US" sz="1600" dirty="0">
              <a:solidFill>
                <a:srgbClr val="FF0000"/>
              </a:solidFill>
            </a:endParaRPr>
          </a:p>
        </p:txBody>
      </p:sp>
    </p:spTree>
    <p:extLst>
      <p:ext uri="{BB962C8B-B14F-4D97-AF65-F5344CB8AC3E}">
        <p14:creationId xmlns:p14="http://schemas.microsoft.com/office/powerpoint/2010/main" val="365943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33" name="Rectangle 1032">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3322994-88D2-91ED-24AA-E092E289CD50}"/>
              </a:ext>
            </a:extLst>
          </p:cNvPr>
          <p:cNvSpPr>
            <a:spLocks noGrp="1"/>
          </p:cNvSpPr>
          <p:nvPr>
            <p:ph type="title"/>
          </p:nvPr>
        </p:nvSpPr>
        <p:spPr>
          <a:xfrm>
            <a:off x="758952" y="813574"/>
            <a:ext cx="3221377" cy="3859252"/>
          </a:xfrm>
        </p:spPr>
        <p:txBody>
          <a:bodyPr vert="horz" lIns="91440" tIns="45720" rIns="91440" bIns="45720" rtlCol="0" anchor="t">
            <a:normAutofit/>
          </a:bodyPr>
          <a:lstStyle/>
          <a:p>
            <a:r>
              <a:rPr lang="en-US" altLang="zh-CN" sz="3400" dirty="0"/>
              <a:t>Brain-Computer Interfaces (BCIs) may promise prosthetics that can provide better precision and more possible actions</a:t>
            </a:r>
          </a:p>
        </p:txBody>
      </p:sp>
      <p:pic>
        <p:nvPicPr>
          <p:cNvPr id="1026" name="Picture 2" descr="Paralyzed Individuals Use Thought-Controlled Robotic Arm to Reach and ...">
            <a:extLst>
              <a:ext uri="{FF2B5EF4-FFF2-40B4-BE49-F238E27FC236}">
                <a16:creationId xmlns:a16="http://schemas.microsoft.com/office/drawing/2014/main" id="{48D45BA3-598F-D1D6-C95C-3C65396C2F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7164"/>
          <a:stretch/>
        </p:blipFill>
        <p:spPr bwMode="auto">
          <a:xfrm>
            <a:off x="4617490" y="1"/>
            <a:ext cx="7574510" cy="6858000"/>
          </a:xfrm>
          <a:prstGeom prst="rect">
            <a:avLst/>
          </a:prstGeom>
          <a:noFill/>
          <a:effectLst>
            <a:outerShdw blurRad="254000" dist="190500" dir="5580000" sx="90000" sy="90000" algn="ctr" rotWithShape="0">
              <a:srgbClr val="000000">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1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205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F23E498-1E2F-5F3F-C8C1-92580485958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altLang="zh-CN" sz="4600"/>
              <a:t>Grasp force decoding is a new significant realms for neural prosthetics</a:t>
            </a:r>
          </a:p>
        </p:txBody>
      </p:sp>
      <p:sp>
        <p:nvSpPr>
          <p:cNvPr id="205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arm drops an object">
            <a:extLst>
              <a:ext uri="{FF2B5EF4-FFF2-40B4-BE49-F238E27FC236}">
                <a16:creationId xmlns:a16="http://schemas.microsoft.com/office/drawing/2014/main" id="{358F88A5-7E63-9B67-F4FB-3D95983E18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4436" y="2642616"/>
            <a:ext cx="3505623" cy="36057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F860C5-5A66-9CF4-5556-97EC4B948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793550" y="2642616"/>
            <a:ext cx="4513302" cy="35874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8419BA4-5CD2-175D-2D4D-6A4F90142C34}"/>
              </a:ext>
            </a:extLst>
          </p:cNvPr>
          <p:cNvSpPr txBox="1"/>
          <p:nvPr/>
        </p:nvSpPr>
        <p:spPr>
          <a:xfrm>
            <a:off x="518824" y="6248400"/>
            <a:ext cx="5574877" cy="523220"/>
          </a:xfrm>
          <a:prstGeom prst="rect">
            <a:avLst/>
          </a:prstGeom>
          <a:noFill/>
        </p:spPr>
        <p:txBody>
          <a:bodyPr wrap="square" rtlCol="0">
            <a:spAutoFit/>
          </a:bodyPr>
          <a:lstStyle/>
          <a:p>
            <a:r>
              <a:rPr lang="en-US" altLang="zh-CN" sz="2800" b="1" dirty="0">
                <a:solidFill>
                  <a:srgbClr val="FF0000"/>
                </a:solidFill>
              </a:rPr>
              <a:t>Force too small: drop the object</a:t>
            </a:r>
          </a:p>
        </p:txBody>
      </p:sp>
      <p:sp>
        <p:nvSpPr>
          <p:cNvPr id="7" name="文本框 6">
            <a:extLst>
              <a:ext uri="{FF2B5EF4-FFF2-40B4-BE49-F238E27FC236}">
                <a16:creationId xmlns:a16="http://schemas.microsoft.com/office/drawing/2014/main" id="{4AB134AB-56A7-C896-656B-856ABAFCC3BA}"/>
              </a:ext>
            </a:extLst>
          </p:cNvPr>
          <p:cNvSpPr txBox="1"/>
          <p:nvPr/>
        </p:nvSpPr>
        <p:spPr>
          <a:xfrm>
            <a:off x="6274265" y="6291590"/>
            <a:ext cx="5574877" cy="523220"/>
          </a:xfrm>
          <a:prstGeom prst="rect">
            <a:avLst/>
          </a:prstGeom>
          <a:noFill/>
        </p:spPr>
        <p:txBody>
          <a:bodyPr wrap="square" rtlCol="0">
            <a:spAutoFit/>
          </a:bodyPr>
          <a:lstStyle/>
          <a:p>
            <a:r>
              <a:rPr lang="en-US" altLang="zh-CN" sz="2800" b="1" dirty="0">
                <a:solidFill>
                  <a:srgbClr val="FF0000"/>
                </a:solidFill>
              </a:rPr>
              <a:t>Force too large: break the object</a:t>
            </a:r>
          </a:p>
        </p:txBody>
      </p:sp>
    </p:spTree>
    <p:extLst>
      <p:ext uri="{BB962C8B-B14F-4D97-AF65-F5344CB8AC3E}">
        <p14:creationId xmlns:p14="http://schemas.microsoft.com/office/powerpoint/2010/main" val="3419347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3584013-0FF1-D059-2C7D-F79BF3C22E0B}"/>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altLang="zh-CN" sz="3100" dirty="0"/>
              <a:t>Grasp force information disappears from the M1 during object transportation tasks </a:t>
            </a:r>
          </a:p>
        </p:txBody>
      </p:sp>
      <p:sp>
        <p:nvSpPr>
          <p:cNvPr id="3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B7BB5343-8E04-C06D-05A1-A78EFD1DAD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2608" y="2808719"/>
            <a:ext cx="3758184" cy="3222171"/>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C16D2491-22F9-5D85-CD55-9F6AB7065C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1816" y="2808483"/>
            <a:ext cx="3488368" cy="322264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493F6327-9CB8-826A-209E-D9E4B0AF88FA}"/>
              </a:ext>
            </a:extLst>
          </p:cNvPr>
          <p:cNvPicPr>
            <a:picLocks noChangeAspect="1"/>
          </p:cNvPicPr>
          <p:nvPr/>
        </p:nvPicPr>
        <p:blipFill>
          <a:blip r:embed="rId5"/>
          <a:stretch>
            <a:fillRect/>
          </a:stretch>
        </p:blipFill>
        <p:spPr>
          <a:xfrm>
            <a:off x="7964771" y="2826771"/>
            <a:ext cx="4110753" cy="3185831"/>
          </a:xfrm>
          <a:prstGeom prst="rect">
            <a:avLst/>
          </a:prstGeom>
          <a:effectLst>
            <a:outerShdw blurRad="50800" dist="38100" dir="2700000" algn="tl" rotWithShape="0">
              <a:prstClr val="black">
                <a:alpha val="40000"/>
              </a:prstClr>
            </a:outerShdw>
          </a:effectLst>
        </p:spPr>
      </p:pic>
      <p:sp>
        <p:nvSpPr>
          <p:cNvPr id="9" name="椭圆 8">
            <a:extLst>
              <a:ext uri="{FF2B5EF4-FFF2-40B4-BE49-F238E27FC236}">
                <a16:creationId xmlns:a16="http://schemas.microsoft.com/office/drawing/2014/main" id="{284B12F2-26CB-EA0C-FF39-CE00A8A34F4D}"/>
              </a:ext>
            </a:extLst>
          </p:cNvPr>
          <p:cNvSpPr/>
          <p:nvPr/>
        </p:nvSpPr>
        <p:spPr>
          <a:xfrm>
            <a:off x="7964771" y="3006671"/>
            <a:ext cx="437837" cy="24797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8D48328C-5D01-C874-43E8-F85E85FB222B}"/>
              </a:ext>
            </a:extLst>
          </p:cNvPr>
          <p:cNvCxnSpPr>
            <a:cxnSpLocks/>
            <a:endCxn id="13" idx="1"/>
          </p:cNvCxnSpPr>
          <p:nvPr/>
        </p:nvCxnSpPr>
        <p:spPr>
          <a:xfrm flipV="1">
            <a:off x="8141208" y="2082356"/>
            <a:ext cx="687011" cy="9243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3883CCB-2839-7D42-AC26-86EA30294889}"/>
              </a:ext>
            </a:extLst>
          </p:cNvPr>
          <p:cNvSpPr txBox="1"/>
          <p:nvPr/>
        </p:nvSpPr>
        <p:spPr>
          <a:xfrm>
            <a:off x="8828219" y="1482191"/>
            <a:ext cx="2896739" cy="1200329"/>
          </a:xfrm>
          <a:prstGeom prst="rect">
            <a:avLst/>
          </a:prstGeom>
          <a:noFill/>
        </p:spPr>
        <p:txBody>
          <a:bodyPr wrap="square" rtlCol="0">
            <a:spAutoFit/>
          </a:bodyPr>
          <a:lstStyle/>
          <a:p>
            <a:r>
              <a:rPr lang="en-US" altLang="zh-CN" sz="2400" dirty="0">
                <a:solidFill>
                  <a:srgbClr val="FF0000"/>
                </a:solidFill>
              </a:rPr>
              <a:t>Decoded grasp force information in the M1</a:t>
            </a:r>
            <a:endParaRPr lang="zh-CN" altLang="en-US" sz="2400" dirty="0">
              <a:solidFill>
                <a:srgbClr val="FF0000"/>
              </a:solidFill>
            </a:endParaRPr>
          </a:p>
        </p:txBody>
      </p:sp>
      <p:sp>
        <p:nvSpPr>
          <p:cNvPr id="15" name="文本框 14">
            <a:extLst>
              <a:ext uri="{FF2B5EF4-FFF2-40B4-BE49-F238E27FC236}">
                <a16:creationId xmlns:a16="http://schemas.microsoft.com/office/drawing/2014/main" id="{5F89EDD7-EB9E-0429-38FD-4D9031C4492F}"/>
              </a:ext>
            </a:extLst>
          </p:cNvPr>
          <p:cNvSpPr txBox="1"/>
          <p:nvPr/>
        </p:nvSpPr>
        <p:spPr>
          <a:xfrm>
            <a:off x="10996382" y="6474519"/>
            <a:ext cx="1079142" cy="276999"/>
          </a:xfrm>
          <a:prstGeom prst="rect">
            <a:avLst/>
          </a:prstGeom>
          <a:noFill/>
        </p:spPr>
        <p:txBody>
          <a:bodyPr wrap="none" rtlCol="0">
            <a:spAutoFit/>
          </a:bodyPr>
          <a:lstStyle/>
          <a:p>
            <a:pPr>
              <a:spcAft>
                <a:spcPts val="600"/>
              </a:spcAft>
            </a:pPr>
            <a:r>
              <a:rPr lang="en-US" altLang="zh-CN" sz="1200" dirty="0"/>
              <a:t>Brian </a:t>
            </a:r>
            <a:r>
              <a:rPr lang="en-US" altLang="zh-CN" sz="1200" dirty="0" err="1"/>
              <a:t>Dekleva</a:t>
            </a:r>
            <a:endParaRPr lang="zh-CN" altLang="en-US" sz="1200" dirty="0"/>
          </a:p>
        </p:txBody>
      </p:sp>
      <p:cxnSp>
        <p:nvCxnSpPr>
          <p:cNvPr id="5" name="直接连接符 4">
            <a:extLst>
              <a:ext uri="{FF2B5EF4-FFF2-40B4-BE49-F238E27FC236}">
                <a16:creationId xmlns:a16="http://schemas.microsoft.com/office/drawing/2014/main" id="{9DCED731-09D4-7BB7-6EFD-BBC73EDF105D}"/>
              </a:ext>
            </a:extLst>
          </p:cNvPr>
          <p:cNvCxnSpPr>
            <a:cxnSpLocks/>
          </p:cNvCxnSpPr>
          <p:nvPr/>
        </p:nvCxnSpPr>
        <p:spPr>
          <a:xfrm>
            <a:off x="8675848" y="5428673"/>
            <a:ext cx="3124569" cy="0"/>
          </a:xfrm>
          <a:prstGeom prst="line">
            <a:avLst/>
          </a:prstGeom>
        </p:spPr>
        <p:style>
          <a:lnRef idx="2">
            <a:schemeClr val="accent2"/>
          </a:lnRef>
          <a:fillRef idx="0">
            <a:schemeClr val="accent2"/>
          </a:fillRef>
          <a:effectRef idx="1">
            <a:schemeClr val="accent2"/>
          </a:effectRef>
          <a:fontRef idx="minor">
            <a:schemeClr val="tx1"/>
          </a:fontRef>
        </p:style>
      </p:cxnSp>
      <p:sp>
        <p:nvSpPr>
          <p:cNvPr id="8" name="文本框 7">
            <a:extLst>
              <a:ext uri="{FF2B5EF4-FFF2-40B4-BE49-F238E27FC236}">
                <a16:creationId xmlns:a16="http://schemas.microsoft.com/office/drawing/2014/main" id="{51EBC90E-40D2-0E1C-EC8F-C945BFA1B8C8}"/>
              </a:ext>
            </a:extLst>
          </p:cNvPr>
          <p:cNvSpPr txBox="1"/>
          <p:nvPr/>
        </p:nvSpPr>
        <p:spPr>
          <a:xfrm>
            <a:off x="9417257" y="5201514"/>
            <a:ext cx="1205779" cy="307777"/>
          </a:xfrm>
          <a:prstGeom prst="rect">
            <a:avLst/>
          </a:prstGeom>
          <a:noFill/>
        </p:spPr>
        <p:txBody>
          <a:bodyPr wrap="none" rtlCol="0">
            <a:spAutoFit/>
          </a:bodyPr>
          <a:lstStyle/>
          <a:p>
            <a:r>
              <a:rPr lang="en-US" altLang="zh-CN" sz="1400" b="1" dirty="0">
                <a:solidFill>
                  <a:srgbClr val="FF0000"/>
                </a:solidFill>
              </a:rPr>
              <a:t>Chance level</a:t>
            </a:r>
            <a:endParaRPr lang="zh-CN" altLang="en-US" sz="1400" b="1" dirty="0">
              <a:solidFill>
                <a:srgbClr val="FF0000"/>
              </a:solidFill>
            </a:endParaRPr>
          </a:p>
        </p:txBody>
      </p:sp>
    </p:spTree>
    <p:extLst>
      <p:ext uri="{BB962C8B-B14F-4D97-AF65-F5344CB8AC3E}">
        <p14:creationId xmlns:p14="http://schemas.microsoft.com/office/powerpoint/2010/main" val="16711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3" name="Rectangle 103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DE6B651-B1FA-DD98-0A8F-3252DA894E6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altLang="zh-CN" sz="2800" dirty="0">
                <a:solidFill>
                  <a:srgbClr val="FFFFFF"/>
                </a:solidFill>
              </a:rPr>
              <a:t>Two explanations of the phenomenon might be possible for the lost of grasp force signals</a:t>
            </a:r>
          </a:p>
        </p:txBody>
      </p:sp>
      <p:pic>
        <p:nvPicPr>
          <p:cNvPr id="1026" name="Picture 2" descr="Glass Human Brain With Question Mark Stock Illustration - Image: 52506578">
            <a:extLst>
              <a:ext uri="{FF2B5EF4-FFF2-40B4-BE49-F238E27FC236}">
                <a16:creationId xmlns:a16="http://schemas.microsoft.com/office/drawing/2014/main" id="{03B6D259-AF5C-7CB0-1643-D126D45B5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4308" y="1799924"/>
            <a:ext cx="4568728" cy="39976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内容占位符 4" descr="图示&#10;&#10;描述已自动生成">
            <a:extLst>
              <a:ext uri="{FF2B5EF4-FFF2-40B4-BE49-F238E27FC236}">
                <a16:creationId xmlns:a16="http://schemas.microsoft.com/office/drawing/2014/main" id="{B815D8A6-C9B8-F73D-11A2-5F91A93C21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290044" y="1799730"/>
            <a:ext cx="3458125" cy="3997831"/>
          </a:xfrm>
          <a:prstGeom prst="rect">
            <a:avLst/>
          </a:prstGeom>
          <a:noFill/>
          <a:effectLst>
            <a:outerShdw blurRad="50800" dist="38100" dir="2700000" algn="tl" rotWithShape="0">
              <a:prstClr val="black">
                <a:alpha val="40000"/>
              </a:prstClr>
            </a:outerShdw>
          </a:effectLst>
        </p:spPr>
      </p:pic>
      <p:sp>
        <p:nvSpPr>
          <p:cNvPr id="10" name="文本框 9">
            <a:extLst>
              <a:ext uri="{FF2B5EF4-FFF2-40B4-BE49-F238E27FC236}">
                <a16:creationId xmlns:a16="http://schemas.microsoft.com/office/drawing/2014/main" id="{4F987444-9F96-1C0A-FFAB-5872BB4C3163}"/>
              </a:ext>
            </a:extLst>
          </p:cNvPr>
          <p:cNvSpPr txBox="1"/>
          <p:nvPr/>
        </p:nvSpPr>
        <p:spPr>
          <a:xfrm>
            <a:off x="1060768" y="5868074"/>
            <a:ext cx="5427734" cy="707886"/>
          </a:xfrm>
          <a:prstGeom prst="rect">
            <a:avLst/>
          </a:prstGeom>
          <a:noFill/>
        </p:spPr>
        <p:txBody>
          <a:bodyPr wrap="square" rtlCol="0">
            <a:spAutoFit/>
          </a:bodyPr>
          <a:lstStyle/>
          <a:p>
            <a:r>
              <a:rPr lang="en-US" altLang="zh-CN" sz="2000" b="1" dirty="0"/>
              <a:t>The grasp force information is preserved in other brain regions during the transportation</a:t>
            </a:r>
            <a:endParaRPr lang="zh-CN" altLang="en-US" sz="2000" b="1" dirty="0"/>
          </a:p>
        </p:txBody>
      </p:sp>
      <p:sp>
        <p:nvSpPr>
          <p:cNvPr id="11" name="文本框 10">
            <a:extLst>
              <a:ext uri="{FF2B5EF4-FFF2-40B4-BE49-F238E27FC236}">
                <a16:creationId xmlns:a16="http://schemas.microsoft.com/office/drawing/2014/main" id="{E9FC03EF-5528-70EF-8157-C850CD14E182}"/>
              </a:ext>
            </a:extLst>
          </p:cNvPr>
          <p:cNvSpPr txBox="1"/>
          <p:nvPr/>
        </p:nvSpPr>
        <p:spPr>
          <a:xfrm>
            <a:off x="6738866" y="5868074"/>
            <a:ext cx="5427734" cy="1015663"/>
          </a:xfrm>
          <a:prstGeom prst="rect">
            <a:avLst/>
          </a:prstGeom>
          <a:noFill/>
        </p:spPr>
        <p:txBody>
          <a:bodyPr wrap="square" rtlCol="0">
            <a:spAutoFit/>
          </a:bodyPr>
          <a:lstStyle/>
          <a:p>
            <a:r>
              <a:rPr lang="en-US" altLang="zh-CN" sz="2000" b="1" dirty="0"/>
              <a:t>Somatosensory feedback is necessary to the grasp force during the transportation (</a:t>
            </a:r>
            <a:r>
              <a:rPr lang="en-US" altLang="zh-CN" sz="2000" b="1" dirty="0" err="1"/>
              <a:t>cutaneomotor</a:t>
            </a:r>
            <a:r>
              <a:rPr lang="en-US" altLang="zh-CN" sz="2000" b="1" dirty="0"/>
              <a:t> integration)</a:t>
            </a:r>
            <a:endParaRPr lang="zh-CN" altLang="en-US" sz="2000" b="1" dirty="0"/>
          </a:p>
        </p:txBody>
      </p:sp>
    </p:spTree>
    <p:extLst>
      <p:ext uri="{BB962C8B-B14F-4D97-AF65-F5344CB8AC3E}">
        <p14:creationId xmlns:p14="http://schemas.microsoft.com/office/powerpoint/2010/main" val="49024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50CC9A1-F234-4DED-1755-2BA308453780}"/>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altLang="zh-CN" sz="3600" dirty="0"/>
              <a:t>Our participant BCI02 can move his limbs and has residual somatosensory feedback, making tasks involving real arm and hand movements possible</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2D5A2A3D-E4BA-2111-F828-BF1F98B775B4}"/>
              </a:ext>
            </a:extLst>
          </p:cNvPr>
          <p:cNvPicPr>
            <a:picLocks noChangeAspect="1"/>
          </p:cNvPicPr>
          <p:nvPr/>
        </p:nvPicPr>
        <p:blipFill>
          <a:blip r:embed="rId3"/>
          <a:stretch>
            <a:fillRect/>
          </a:stretch>
        </p:blipFill>
        <p:spPr>
          <a:xfrm>
            <a:off x="6604000" y="2866119"/>
            <a:ext cx="5334000" cy="3373755"/>
          </a:xfrm>
          <a:prstGeom prst="rect">
            <a:avLst/>
          </a:prstGeom>
          <a:effectLst>
            <a:outerShdw blurRad="50800" dist="38100" dir="2700000" algn="tl" rotWithShape="0">
              <a:prstClr val="black">
                <a:alpha val="40000"/>
              </a:prstClr>
            </a:outerShdw>
          </a:effectLst>
        </p:spPr>
      </p:pic>
      <p:pic>
        <p:nvPicPr>
          <p:cNvPr id="5" name="内容占位符 4" descr="桌子上的电脑和电视&#10;&#10;描述已自动生成">
            <a:extLst>
              <a:ext uri="{FF2B5EF4-FFF2-40B4-BE49-F238E27FC236}">
                <a16:creationId xmlns:a16="http://schemas.microsoft.com/office/drawing/2014/main" id="{3AE8FB7A-83B5-80C2-EE24-45028E8214D7}"/>
              </a:ext>
            </a:extLst>
          </p:cNvPr>
          <p:cNvPicPr>
            <a:picLocks noGrp="1" noChangeAspect="1"/>
          </p:cNvPicPr>
          <p:nvPr>
            <p:ph idx="1"/>
          </p:nvPr>
        </p:nvPicPr>
        <p:blipFill>
          <a:blip r:embed="rId4"/>
          <a:srcRect l="889" r="-1" b="-1"/>
          <a:stretch/>
        </p:blipFill>
        <p:spPr>
          <a:xfrm>
            <a:off x="254000" y="2866119"/>
            <a:ext cx="5994400" cy="3371852"/>
          </a:xfrm>
          <a:prstGeom prst="rect">
            <a:avLst/>
          </a:prstGeom>
          <a:effectLst>
            <a:outerShdw blurRad="50800" dist="38100" dir="2700000" algn="tl" rotWithShape="0">
              <a:prstClr val="black">
                <a:alpha val="40000"/>
              </a:prstClr>
            </a:outerShdw>
          </a:effectLst>
        </p:spPr>
      </p:pic>
      <p:sp>
        <p:nvSpPr>
          <p:cNvPr id="6" name="文本框 5">
            <a:extLst>
              <a:ext uri="{FF2B5EF4-FFF2-40B4-BE49-F238E27FC236}">
                <a16:creationId xmlns:a16="http://schemas.microsoft.com/office/drawing/2014/main" id="{E54B14AE-D208-368F-67A8-BFF9C7063F18}"/>
              </a:ext>
            </a:extLst>
          </p:cNvPr>
          <p:cNvSpPr txBox="1"/>
          <p:nvPr/>
        </p:nvSpPr>
        <p:spPr>
          <a:xfrm>
            <a:off x="6604000" y="2127371"/>
            <a:ext cx="5334000" cy="646331"/>
          </a:xfrm>
          <a:prstGeom prst="rect">
            <a:avLst/>
          </a:prstGeom>
          <a:noFill/>
        </p:spPr>
        <p:txBody>
          <a:bodyPr wrap="square" rtlCol="0">
            <a:spAutoFit/>
          </a:bodyPr>
          <a:lstStyle/>
          <a:p>
            <a:r>
              <a:rPr lang="en-US" altLang="zh-CN" sz="1800" b="1" dirty="0">
                <a:solidFill>
                  <a:srgbClr val="FF0000"/>
                </a:solidFill>
              </a:rPr>
              <a:t>Electrode arrays implanted in the somatosensory cortex (S1) and motor cortex (M1)</a:t>
            </a:r>
            <a:endParaRPr lang="zh-CN" altLang="en-US" b="1" dirty="0">
              <a:solidFill>
                <a:srgbClr val="FF0000"/>
              </a:solidFill>
            </a:endParaRPr>
          </a:p>
        </p:txBody>
      </p:sp>
    </p:spTree>
    <p:extLst>
      <p:ext uri="{BB962C8B-B14F-4D97-AF65-F5344CB8AC3E}">
        <p14:creationId xmlns:p14="http://schemas.microsoft.com/office/powerpoint/2010/main" val="162728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8">
            <a:extLst>
              <a:ext uri="{FF2B5EF4-FFF2-40B4-BE49-F238E27FC236}">
                <a16:creationId xmlns:a16="http://schemas.microsoft.com/office/drawing/2014/main" id="{A11F455F-3020-2F86-6C56-A03AFFC49DA2}"/>
              </a:ext>
            </a:extLst>
          </p:cNvPr>
          <p:cNvSpPr>
            <a:spLocks noGrp="1"/>
          </p:cNvSpPr>
          <p:nvPr>
            <p:ph type="title"/>
          </p:nvPr>
        </p:nvSpPr>
        <p:spPr>
          <a:xfrm>
            <a:off x="638881" y="124699"/>
            <a:ext cx="10909640" cy="1649527"/>
          </a:xfrm>
        </p:spPr>
        <p:txBody>
          <a:bodyPr vert="horz" lIns="91440" tIns="45720" rIns="91440" bIns="45720" rtlCol="0" anchor="ctr">
            <a:normAutofit fontScale="90000"/>
          </a:bodyPr>
          <a:lstStyle/>
          <a:p>
            <a:pPr algn="ctr"/>
            <a:r>
              <a:rPr lang="en-US" altLang="zh-CN" sz="3600" dirty="0"/>
              <a:t>The subject grasps and moves the circular cylinder with FSRs from one projected dot to another, while the grasp force and brain signals are collected</a:t>
            </a:r>
            <a:br>
              <a:rPr lang="en-US" altLang="zh-CN" sz="2100" dirty="0"/>
            </a:br>
            <a:endParaRPr lang="en-US" altLang="zh-CN" sz="2100" dirty="0"/>
          </a:p>
        </p:txBody>
      </p:sp>
      <p:sp>
        <p:nvSpPr>
          <p:cNvPr id="4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a:extLst>
              <a:ext uri="{FF2B5EF4-FFF2-40B4-BE49-F238E27FC236}">
                <a16:creationId xmlns:a16="http://schemas.microsoft.com/office/drawing/2014/main" id="{4B2E619C-57F1-0AB9-3F76-0DA58647C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2654" y="2600076"/>
            <a:ext cx="2734808" cy="3644986"/>
          </a:xfrm>
          <a:prstGeom prst="rect">
            <a:avLst/>
          </a:prstGeom>
          <a:effectLst>
            <a:outerShdw blurRad="50800" dist="38100" dir="2700000" algn="tl" rotWithShape="0">
              <a:prstClr val="black">
                <a:alpha val="40000"/>
              </a:prstClr>
            </a:outerShdw>
          </a:effectLst>
        </p:spPr>
      </p:pic>
      <p:pic>
        <p:nvPicPr>
          <p:cNvPr id="22" name="图片 21">
            <a:extLst>
              <a:ext uri="{FF2B5EF4-FFF2-40B4-BE49-F238E27FC236}">
                <a16:creationId xmlns:a16="http://schemas.microsoft.com/office/drawing/2014/main" id="{A374624A-5CA7-0FD6-92D8-5038AE2B4F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7599" y="2606462"/>
            <a:ext cx="3584448" cy="3639312"/>
          </a:xfrm>
          <a:prstGeom prst="rect">
            <a:avLst/>
          </a:prstGeom>
          <a:effectLst>
            <a:outerShdw blurRad="50800" dist="38100" dir="2700000" algn="tl" rotWithShape="0">
              <a:prstClr val="black">
                <a:alpha val="40000"/>
              </a:prstClr>
            </a:outerShdw>
          </a:effectLst>
        </p:spPr>
      </p:pic>
      <p:pic>
        <p:nvPicPr>
          <p:cNvPr id="23" name="图片 22">
            <a:extLst>
              <a:ext uri="{FF2B5EF4-FFF2-40B4-BE49-F238E27FC236}">
                <a16:creationId xmlns:a16="http://schemas.microsoft.com/office/drawing/2014/main" id="{23BA47E6-DBEE-C9FE-E9B5-CFD768BB773A}"/>
              </a:ext>
            </a:extLst>
          </p:cNvPr>
          <p:cNvPicPr>
            <a:picLocks noChangeAspect="1"/>
          </p:cNvPicPr>
          <p:nvPr/>
        </p:nvPicPr>
        <p:blipFill rotWithShape="1">
          <a:blip r:embed="rId5">
            <a:extLst>
              <a:ext uri="{28A0092B-C50C-407E-A947-70E740481C1C}">
                <a14:useLocalDpi xmlns:a14="http://schemas.microsoft.com/office/drawing/2010/main" val="0"/>
              </a:ext>
            </a:extLst>
          </a:blip>
          <a:srcRect r="2954" b="3062"/>
          <a:stretch/>
        </p:blipFill>
        <p:spPr>
          <a:xfrm>
            <a:off x="8130341" y="2600076"/>
            <a:ext cx="3604644" cy="3654179"/>
          </a:xfrm>
          <a:prstGeom prst="rect">
            <a:avLst/>
          </a:prstGeom>
          <a:effectLst>
            <a:outerShdw blurRad="50800" dist="38100" dir="2700000" algn="tl" rotWithShape="0">
              <a:prstClr val="black">
                <a:alpha val="40000"/>
              </a:prstClr>
            </a:outerShdw>
          </a:effectLst>
        </p:spPr>
      </p:pic>
      <p:sp>
        <p:nvSpPr>
          <p:cNvPr id="24" name="文本框 23">
            <a:extLst>
              <a:ext uri="{FF2B5EF4-FFF2-40B4-BE49-F238E27FC236}">
                <a16:creationId xmlns:a16="http://schemas.microsoft.com/office/drawing/2014/main" id="{A935726A-EB01-B194-7F4A-0EBBCFF3728C}"/>
              </a:ext>
            </a:extLst>
          </p:cNvPr>
          <p:cNvSpPr txBox="1"/>
          <p:nvPr/>
        </p:nvSpPr>
        <p:spPr>
          <a:xfrm>
            <a:off x="1954231" y="6271636"/>
            <a:ext cx="1335622" cy="461665"/>
          </a:xfrm>
          <a:prstGeom prst="rect">
            <a:avLst/>
          </a:prstGeom>
          <a:noFill/>
        </p:spPr>
        <p:txBody>
          <a:bodyPr wrap="none" rtlCol="0">
            <a:spAutoFit/>
          </a:bodyPr>
          <a:lstStyle/>
          <a:p>
            <a:r>
              <a:rPr lang="en-US" altLang="zh-CN" sz="2400" b="1" dirty="0">
                <a:solidFill>
                  <a:srgbClr val="FF0000"/>
                </a:solidFill>
              </a:rPr>
              <a:t>Cylinder</a:t>
            </a:r>
            <a:endParaRPr lang="zh-CN" altLang="en-US" sz="2400" b="1" dirty="0">
              <a:solidFill>
                <a:srgbClr val="FF0000"/>
              </a:solidFill>
            </a:endParaRPr>
          </a:p>
        </p:txBody>
      </p:sp>
      <p:sp>
        <p:nvSpPr>
          <p:cNvPr id="26" name="文本框 25">
            <a:extLst>
              <a:ext uri="{FF2B5EF4-FFF2-40B4-BE49-F238E27FC236}">
                <a16:creationId xmlns:a16="http://schemas.microsoft.com/office/drawing/2014/main" id="{109D10F0-5198-E2C1-A556-B20681CDC6C5}"/>
              </a:ext>
            </a:extLst>
          </p:cNvPr>
          <p:cNvSpPr txBox="1"/>
          <p:nvPr/>
        </p:nvSpPr>
        <p:spPr>
          <a:xfrm>
            <a:off x="4789934" y="6271636"/>
            <a:ext cx="2699778" cy="461665"/>
          </a:xfrm>
          <a:prstGeom prst="rect">
            <a:avLst/>
          </a:prstGeom>
          <a:noFill/>
        </p:spPr>
        <p:txBody>
          <a:bodyPr wrap="none" rtlCol="0">
            <a:spAutoFit/>
          </a:bodyPr>
          <a:lstStyle/>
          <a:p>
            <a:r>
              <a:rPr lang="en-US" altLang="zh-CN" sz="2400" b="1" dirty="0">
                <a:solidFill>
                  <a:srgbClr val="FF0000"/>
                </a:solidFill>
              </a:rPr>
              <a:t>Example Setting 1</a:t>
            </a:r>
            <a:endParaRPr lang="zh-CN" altLang="en-US" sz="2400" b="1" dirty="0">
              <a:solidFill>
                <a:srgbClr val="FF0000"/>
              </a:solidFill>
            </a:endParaRPr>
          </a:p>
        </p:txBody>
      </p:sp>
      <p:sp>
        <p:nvSpPr>
          <p:cNvPr id="28" name="文本框 27">
            <a:extLst>
              <a:ext uri="{FF2B5EF4-FFF2-40B4-BE49-F238E27FC236}">
                <a16:creationId xmlns:a16="http://schemas.microsoft.com/office/drawing/2014/main" id="{B62D675C-B2B4-6C59-EC21-9B7F071C83F5}"/>
              </a:ext>
            </a:extLst>
          </p:cNvPr>
          <p:cNvSpPr txBox="1"/>
          <p:nvPr/>
        </p:nvSpPr>
        <p:spPr>
          <a:xfrm>
            <a:off x="8684974" y="6271636"/>
            <a:ext cx="2699778" cy="461665"/>
          </a:xfrm>
          <a:prstGeom prst="rect">
            <a:avLst/>
          </a:prstGeom>
          <a:noFill/>
        </p:spPr>
        <p:txBody>
          <a:bodyPr wrap="none" rtlCol="0">
            <a:spAutoFit/>
          </a:bodyPr>
          <a:lstStyle/>
          <a:p>
            <a:r>
              <a:rPr lang="en-US" altLang="zh-CN" sz="2400" b="1" dirty="0">
                <a:solidFill>
                  <a:srgbClr val="FF0000"/>
                </a:solidFill>
              </a:rPr>
              <a:t>Example Setting 2</a:t>
            </a:r>
            <a:endParaRPr lang="zh-CN" altLang="en-US" sz="2400" b="1" dirty="0">
              <a:solidFill>
                <a:srgbClr val="FF0000"/>
              </a:solidFill>
            </a:endParaRPr>
          </a:p>
        </p:txBody>
      </p:sp>
      <p:sp>
        <p:nvSpPr>
          <p:cNvPr id="4" name="矩形 3">
            <a:extLst>
              <a:ext uri="{FF2B5EF4-FFF2-40B4-BE49-F238E27FC236}">
                <a16:creationId xmlns:a16="http://schemas.microsoft.com/office/drawing/2014/main" id="{EEEF6447-235B-8A6F-DB87-9BCE7EEE1074}"/>
              </a:ext>
            </a:extLst>
          </p:cNvPr>
          <p:cNvSpPr/>
          <p:nvPr/>
        </p:nvSpPr>
        <p:spPr>
          <a:xfrm>
            <a:off x="5638799" y="3810000"/>
            <a:ext cx="1177109"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3BF3C63-2265-2D46-6639-CBC51B0BC742}"/>
              </a:ext>
            </a:extLst>
          </p:cNvPr>
          <p:cNvSpPr/>
          <p:nvPr/>
        </p:nvSpPr>
        <p:spPr>
          <a:xfrm>
            <a:off x="4787536" y="4784124"/>
            <a:ext cx="1177109"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0596EB2-6DB9-4078-67FA-72061322074D}"/>
              </a:ext>
            </a:extLst>
          </p:cNvPr>
          <p:cNvSpPr/>
          <p:nvPr/>
        </p:nvSpPr>
        <p:spPr>
          <a:xfrm>
            <a:off x="6697490" y="2907957"/>
            <a:ext cx="1177109" cy="101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642B150-7859-5C87-5B0E-1C1ED6156EE6}"/>
              </a:ext>
            </a:extLst>
          </p:cNvPr>
          <p:cNvSpPr/>
          <p:nvPr/>
        </p:nvSpPr>
        <p:spPr>
          <a:xfrm>
            <a:off x="8491877" y="4706369"/>
            <a:ext cx="1177109" cy="1230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F325620-FB51-FB40-717D-F0C69DCDCC53}"/>
              </a:ext>
            </a:extLst>
          </p:cNvPr>
          <p:cNvSpPr/>
          <p:nvPr/>
        </p:nvSpPr>
        <p:spPr>
          <a:xfrm>
            <a:off x="9551852" y="3814425"/>
            <a:ext cx="1017120" cy="10733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E5327C1E-BBAB-281F-76AD-836F0FCEF65D}"/>
              </a:ext>
            </a:extLst>
          </p:cNvPr>
          <p:cNvSpPr/>
          <p:nvPr/>
        </p:nvSpPr>
        <p:spPr>
          <a:xfrm>
            <a:off x="10452013" y="2792113"/>
            <a:ext cx="1177109" cy="1230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672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7" grpId="1" animBg="1"/>
      <p:bldP spid="8" grpId="0" animBg="1"/>
      <p:bldP spid="8"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93DA05B-7595-23CB-2003-2AC8F0C794C7}"/>
              </a:ext>
            </a:extLst>
          </p:cNvPr>
          <p:cNvSpPr>
            <a:spLocks noGrp="1"/>
          </p:cNvSpPr>
          <p:nvPr>
            <p:ph type="title"/>
          </p:nvPr>
        </p:nvSpPr>
        <p:spPr>
          <a:xfrm>
            <a:off x="804672" y="338328"/>
            <a:ext cx="5011473" cy="1773936"/>
          </a:xfrm>
        </p:spPr>
        <p:txBody>
          <a:bodyPr>
            <a:normAutofit fontScale="90000"/>
          </a:bodyPr>
          <a:lstStyle/>
          <a:p>
            <a:r>
              <a:rPr lang="en-US" altLang="zh-CN" sz="3600" dirty="0">
                <a:solidFill>
                  <a:schemeClr val="tx2"/>
                </a:solidFill>
              </a:rPr>
              <a:t>Our experiment utilizes force sensing resistors (FSRs) for force approximation</a:t>
            </a:r>
            <a:endParaRPr lang="zh-CN" altLang="en-US" sz="3600" dirty="0">
              <a:solidFill>
                <a:schemeClr val="tx2"/>
              </a:solidFill>
            </a:endParaRPr>
          </a:p>
        </p:txBody>
      </p:sp>
      <p:grpSp>
        <p:nvGrpSpPr>
          <p:cNvPr id="14" name="Group 13">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5" name="Freeform: Shape 14">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内容占位符 2">
            <a:extLst>
              <a:ext uri="{FF2B5EF4-FFF2-40B4-BE49-F238E27FC236}">
                <a16:creationId xmlns:a16="http://schemas.microsoft.com/office/drawing/2014/main" id="{54548A21-97DE-9CB0-0831-1E8D62C3B2AE}"/>
              </a:ext>
            </a:extLst>
          </p:cNvPr>
          <p:cNvSpPr>
            <a:spLocks noGrp="1"/>
          </p:cNvSpPr>
          <p:nvPr>
            <p:ph idx="1"/>
          </p:nvPr>
        </p:nvSpPr>
        <p:spPr>
          <a:xfrm>
            <a:off x="6474940" y="338326"/>
            <a:ext cx="4909901" cy="2317916"/>
          </a:xfrm>
        </p:spPr>
        <p:txBody>
          <a:bodyPr anchor="ctr">
            <a:normAutofit/>
          </a:bodyPr>
          <a:lstStyle/>
          <a:p>
            <a:r>
              <a:rPr lang="en-US" altLang="zh-CN" sz="2400" dirty="0">
                <a:solidFill>
                  <a:schemeClr val="tx2"/>
                </a:solidFill>
              </a:rPr>
              <a:t>Apparatus Involved: Force Sensing Resistors (FSRs) on Arduino, FLIR BFS high speed camera, projector</a:t>
            </a:r>
            <a:endParaRPr lang="zh-CN" altLang="en-US" sz="2400" dirty="0">
              <a:solidFill>
                <a:schemeClr val="tx2"/>
              </a:solidFill>
            </a:endParaRPr>
          </a:p>
        </p:txBody>
      </p:sp>
      <p:pic>
        <p:nvPicPr>
          <p:cNvPr id="4" name="图片 3" descr="手机屏幕截图&#10;&#10;低可信度描述已自动生成">
            <a:extLst>
              <a:ext uri="{FF2B5EF4-FFF2-40B4-BE49-F238E27FC236}">
                <a16:creationId xmlns:a16="http://schemas.microsoft.com/office/drawing/2014/main" id="{AAEE3194-76C2-6ABF-B891-438EB4BBF0E4}"/>
              </a:ext>
            </a:extLst>
          </p:cNvPr>
          <p:cNvPicPr>
            <a:picLocks noChangeAspect="1"/>
          </p:cNvPicPr>
          <p:nvPr/>
        </p:nvPicPr>
        <p:blipFill>
          <a:blip r:embed="rId3"/>
          <a:stretch>
            <a:fillRect/>
          </a:stretch>
        </p:blipFill>
        <p:spPr>
          <a:xfrm>
            <a:off x="906245" y="1890762"/>
            <a:ext cx="4281981" cy="845691"/>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63D06736-5DB2-43E7-A84E-C959ED5962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2930" y="2820530"/>
            <a:ext cx="4821214" cy="3835938"/>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12157AFE-5C19-902E-CA6A-B1FBF041B0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22390" y="2820530"/>
            <a:ext cx="5114585" cy="3835937"/>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2CA4240-2DD7-C158-2177-BA939E51BEC2}"/>
                  </a:ext>
                </a:extLst>
              </p:cNvPr>
              <p:cNvSpPr txBox="1"/>
              <p:nvPr/>
            </p:nvSpPr>
            <p:spPr>
              <a:xfrm>
                <a:off x="2830085" y="4153015"/>
                <a:ext cx="2751437" cy="4755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kern="0" smtClean="0">
                          <a:solidFill>
                            <a:srgbClr val="FF0000"/>
                          </a:solidFill>
                          <a:effectLst/>
                          <a:latin typeface="Cambria Math" panose="02040503050406030204" pitchFamily="18" charset="0"/>
                          <a:ea typeface="等线" panose="02010600030101010101" pitchFamily="2" charset="-122"/>
                          <a:cs typeface="等线" panose="02010600030101010101" pitchFamily="2" charset="-122"/>
                        </a:rPr>
                        <m:t>𝒂</m:t>
                      </m:r>
                      <m:r>
                        <a:rPr lang="en-US" altLang="zh-CN" sz="2400" b="1" i="1" kern="0" smtClean="0">
                          <a:solidFill>
                            <a:srgbClr val="FF0000"/>
                          </a:solidFill>
                          <a:effectLst/>
                          <a:latin typeface="Cambria Math" panose="02040503050406030204" pitchFamily="18" charset="0"/>
                          <a:ea typeface="等线" panose="02010600030101010101" pitchFamily="2" charset="-122"/>
                          <a:cs typeface="等线" panose="02010600030101010101" pitchFamily="2" charset="-122"/>
                        </a:rPr>
                        <m:t> ∙</m:t>
                      </m:r>
                      <m:sSup>
                        <m:sSupPr>
                          <m:ctrlPr>
                            <a:rPr lang="en-US" altLang="zh-CN" sz="2400" b="1" i="1" kern="0" smtClean="0">
                              <a:solidFill>
                                <a:srgbClr val="FF0000"/>
                              </a:solidFill>
                              <a:effectLst/>
                              <a:latin typeface="Cambria Math" panose="02040503050406030204" pitchFamily="18" charset="0"/>
                              <a:ea typeface="Cambria Math" panose="02040503050406030204" pitchFamily="18" charset="0"/>
                              <a:cs typeface="等线" panose="02010600030101010101" pitchFamily="2" charset="-122"/>
                            </a:rPr>
                          </m:ctrlPr>
                        </m:sSupPr>
                        <m:e>
                          <m:r>
                            <a:rPr lang="en-US" altLang="zh-CN" sz="2400" b="1" i="1" smtClean="0">
                              <a:solidFill>
                                <a:srgbClr val="FF0000"/>
                              </a:solidFill>
                              <a:effectLst/>
                              <a:latin typeface="Cambria Math" panose="02040503050406030204" pitchFamily="18" charset="0"/>
                              <a:ea typeface="Cambria Math" panose="02040503050406030204" pitchFamily="18" charset="0"/>
                              <a:cs typeface="等线" panose="02010600030101010101" pitchFamily="2" charset="-122"/>
                            </a:rPr>
                            <m:t>𝒙</m:t>
                          </m:r>
                        </m:e>
                        <m:sup>
                          <m:r>
                            <a:rPr lang="en-US" altLang="zh-CN" sz="2400" b="1" i="1" smtClean="0">
                              <a:solidFill>
                                <a:srgbClr val="FF0000"/>
                              </a:solidFill>
                              <a:effectLst/>
                              <a:latin typeface="Cambria Math" panose="02040503050406030204" pitchFamily="18" charset="0"/>
                              <a:ea typeface="Cambria Math" panose="02040503050406030204" pitchFamily="18" charset="0"/>
                              <a:cs typeface="等线" panose="02010600030101010101" pitchFamily="2" charset="-122"/>
                            </a:rPr>
                            <m:t>𝒃</m:t>
                          </m:r>
                        </m:sup>
                      </m:sSup>
                      <m:r>
                        <a:rPr lang="en-US" altLang="zh-CN" sz="2400" b="1" i="1" kern="0">
                          <a:solidFill>
                            <a:srgbClr val="FF0000"/>
                          </a:solidFill>
                          <a:effectLst/>
                          <a:latin typeface="Cambria Math" panose="02040503050406030204" pitchFamily="18" charset="0"/>
                          <a:ea typeface="等线" panose="02010600030101010101" pitchFamily="2" charset="-122"/>
                          <a:cs typeface="等线" panose="02010600030101010101" pitchFamily="2" charset="-122"/>
                        </a:rPr>
                        <m:t>+</m:t>
                      </m:r>
                      <m:r>
                        <a:rPr lang="en-US" altLang="zh-CN" sz="2400" b="1" i="1" kern="0">
                          <a:solidFill>
                            <a:srgbClr val="FF0000"/>
                          </a:solidFill>
                          <a:effectLst/>
                          <a:latin typeface="Cambria Math" panose="02040503050406030204" pitchFamily="18" charset="0"/>
                          <a:ea typeface="等线" panose="02010600030101010101" pitchFamily="2" charset="-122"/>
                          <a:cs typeface="等线" panose="02010600030101010101" pitchFamily="2" charset="-122"/>
                        </a:rPr>
                        <m:t>𝒄</m:t>
                      </m:r>
                    </m:oMath>
                  </m:oMathPara>
                </a14:m>
                <a:endParaRPr lang="zh-CN" altLang="en-US" sz="2400" b="1" dirty="0">
                  <a:solidFill>
                    <a:srgbClr val="FF0000"/>
                  </a:solidFill>
                </a:endParaRPr>
              </a:p>
            </p:txBody>
          </p:sp>
        </mc:Choice>
        <mc:Fallback xmlns="">
          <p:sp>
            <p:nvSpPr>
              <p:cNvPr id="12" name="文本框 11">
                <a:extLst>
                  <a:ext uri="{FF2B5EF4-FFF2-40B4-BE49-F238E27FC236}">
                    <a16:creationId xmlns:a16="http://schemas.microsoft.com/office/drawing/2014/main" id="{A2CA4240-2DD7-C158-2177-BA939E51BEC2}"/>
                  </a:ext>
                </a:extLst>
              </p:cNvPr>
              <p:cNvSpPr txBox="1">
                <a:spLocks noRot="1" noChangeAspect="1" noMove="1" noResize="1" noEditPoints="1" noAdjustHandles="1" noChangeArrowheads="1" noChangeShapeType="1" noTextEdit="1"/>
              </p:cNvSpPr>
              <p:nvPr/>
            </p:nvSpPr>
            <p:spPr>
              <a:xfrm>
                <a:off x="2830085" y="4153015"/>
                <a:ext cx="2751437" cy="475579"/>
              </a:xfrm>
              <a:prstGeom prst="rect">
                <a:avLst/>
              </a:prstGeom>
              <a:blipFill>
                <a:blip r:embed="rId7"/>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121F1D41-9BC4-F961-5D5D-ED7742014A4B}"/>
              </a:ext>
            </a:extLst>
          </p:cNvPr>
          <p:cNvSpPr/>
          <p:nvPr/>
        </p:nvSpPr>
        <p:spPr>
          <a:xfrm>
            <a:off x="1052930" y="4067385"/>
            <a:ext cx="217931" cy="124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5BE598D-DBC2-1F9C-010C-7F6E0AE620C7}"/>
              </a:ext>
            </a:extLst>
          </p:cNvPr>
          <p:cNvSpPr txBox="1"/>
          <p:nvPr/>
        </p:nvSpPr>
        <p:spPr>
          <a:xfrm rot="16200000">
            <a:off x="-567675" y="4367131"/>
            <a:ext cx="2795958" cy="461665"/>
          </a:xfrm>
          <a:prstGeom prst="rect">
            <a:avLst/>
          </a:prstGeom>
          <a:noFill/>
        </p:spPr>
        <p:txBody>
          <a:bodyPr wrap="none" rtlCol="0">
            <a:spAutoFit/>
          </a:bodyPr>
          <a:lstStyle/>
          <a:p>
            <a:r>
              <a:rPr lang="en-US" altLang="zh-CN" sz="2400" b="1" dirty="0"/>
              <a:t>Output voltage (V)</a:t>
            </a:r>
            <a:endParaRPr lang="zh-CN" altLang="en-US" sz="2400" b="1" dirty="0"/>
          </a:p>
        </p:txBody>
      </p:sp>
      <p:sp>
        <p:nvSpPr>
          <p:cNvPr id="13" name="矩形 12">
            <a:extLst>
              <a:ext uri="{FF2B5EF4-FFF2-40B4-BE49-F238E27FC236}">
                <a16:creationId xmlns:a16="http://schemas.microsoft.com/office/drawing/2014/main" id="{55CB106B-B68D-3CB9-0145-AD657439E6F8}"/>
              </a:ext>
            </a:extLst>
          </p:cNvPr>
          <p:cNvSpPr/>
          <p:nvPr/>
        </p:nvSpPr>
        <p:spPr>
          <a:xfrm>
            <a:off x="3310408" y="6464780"/>
            <a:ext cx="657158" cy="191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D832D5-440B-9E99-3231-4071263FC2D8}"/>
              </a:ext>
            </a:extLst>
          </p:cNvPr>
          <p:cNvSpPr txBox="1"/>
          <p:nvPr/>
        </p:nvSpPr>
        <p:spPr>
          <a:xfrm>
            <a:off x="2800456" y="6425634"/>
            <a:ext cx="1677062" cy="461665"/>
          </a:xfrm>
          <a:prstGeom prst="rect">
            <a:avLst/>
          </a:prstGeom>
          <a:noFill/>
        </p:spPr>
        <p:txBody>
          <a:bodyPr wrap="none" rtlCol="0">
            <a:spAutoFit/>
          </a:bodyPr>
          <a:lstStyle/>
          <a:p>
            <a:r>
              <a:rPr lang="en-US" altLang="zh-CN" sz="2400" b="1" dirty="0"/>
              <a:t>Weight (g)</a:t>
            </a:r>
            <a:endParaRPr lang="zh-CN" altLang="en-US" sz="2400" b="1" dirty="0"/>
          </a:p>
        </p:txBody>
      </p:sp>
      <p:sp>
        <p:nvSpPr>
          <p:cNvPr id="21" name="矩形 20">
            <a:extLst>
              <a:ext uri="{FF2B5EF4-FFF2-40B4-BE49-F238E27FC236}">
                <a16:creationId xmlns:a16="http://schemas.microsoft.com/office/drawing/2014/main" id="{6B759EAC-E790-62A9-0D69-05A5B4F45F30}"/>
              </a:ext>
            </a:extLst>
          </p:cNvPr>
          <p:cNvSpPr/>
          <p:nvPr/>
        </p:nvSpPr>
        <p:spPr>
          <a:xfrm>
            <a:off x="6987749" y="4390804"/>
            <a:ext cx="185979" cy="650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165C671-FEFB-2512-A39E-DE6E8DE0E84E}"/>
              </a:ext>
            </a:extLst>
          </p:cNvPr>
          <p:cNvSpPr txBox="1"/>
          <p:nvPr/>
        </p:nvSpPr>
        <p:spPr>
          <a:xfrm rot="16200000">
            <a:off x="5980051" y="4546834"/>
            <a:ext cx="1470274" cy="461665"/>
          </a:xfrm>
          <a:prstGeom prst="rect">
            <a:avLst/>
          </a:prstGeom>
          <a:noFill/>
        </p:spPr>
        <p:txBody>
          <a:bodyPr wrap="none" rtlCol="0">
            <a:spAutoFit/>
          </a:bodyPr>
          <a:lstStyle/>
          <a:p>
            <a:r>
              <a:rPr lang="en-US" altLang="zh-CN" sz="2400" b="1" dirty="0"/>
              <a:t>Force (N)</a:t>
            </a:r>
            <a:endParaRPr lang="zh-CN" altLang="en-US" sz="2400" b="1" dirty="0"/>
          </a:p>
        </p:txBody>
      </p:sp>
      <p:sp>
        <p:nvSpPr>
          <p:cNvPr id="23" name="矩形 22">
            <a:extLst>
              <a:ext uri="{FF2B5EF4-FFF2-40B4-BE49-F238E27FC236}">
                <a16:creationId xmlns:a16="http://schemas.microsoft.com/office/drawing/2014/main" id="{CB891CD8-74B1-1A53-4716-B26C7C50601C}"/>
              </a:ext>
            </a:extLst>
          </p:cNvPr>
          <p:cNvSpPr/>
          <p:nvPr/>
        </p:nvSpPr>
        <p:spPr>
          <a:xfrm>
            <a:off x="9044763" y="6464780"/>
            <a:ext cx="595423" cy="1203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6690DF29-4CDA-C6A1-6B68-007CB268560F}"/>
              </a:ext>
            </a:extLst>
          </p:cNvPr>
          <p:cNvSpPr txBox="1"/>
          <p:nvPr/>
        </p:nvSpPr>
        <p:spPr>
          <a:xfrm>
            <a:off x="8291270" y="6425634"/>
            <a:ext cx="1976823" cy="461665"/>
          </a:xfrm>
          <a:prstGeom prst="rect">
            <a:avLst/>
          </a:prstGeom>
          <a:noFill/>
        </p:spPr>
        <p:txBody>
          <a:bodyPr wrap="none" rtlCol="0">
            <a:spAutoFit/>
          </a:bodyPr>
          <a:lstStyle/>
          <a:p>
            <a:r>
              <a:rPr lang="en-US" altLang="zh-CN" sz="2400" b="1" dirty="0"/>
              <a:t>Time (frame)</a:t>
            </a:r>
            <a:endParaRPr lang="zh-CN" altLang="en-US" sz="2400" b="1" dirty="0"/>
          </a:p>
        </p:txBody>
      </p:sp>
      <p:sp>
        <p:nvSpPr>
          <p:cNvPr id="25" name="矩形 24">
            <a:extLst>
              <a:ext uri="{FF2B5EF4-FFF2-40B4-BE49-F238E27FC236}">
                <a16:creationId xmlns:a16="http://schemas.microsoft.com/office/drawing/2014/main" id="{4C430A73-EF23-E5EF-D6AF-9B3AD506F749}"/>
              </a:ext>
            </a:extLst>
          </p:cNvPr>
          <p:cNvSpPr/>
          <p:nvPr/>
        </p:nvSpPr>
        <p:spPr>
          <a:xfrm>
            <a:off x="1298311" y="3507093"/>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0C2845B-5F82-D66E-CB00-D4CA9523AA9F}"/>
              </a:ext>
            </a:extLst>
          </p:cNvPr>
          <p:cNvSpPr txBox="1"/>
          <p:nvPr/>
        </p:nvSpPr>
        <p:spPr>
          <a:xfrm>
            <a:off x="1043319" y="3393978"/>
            <a:ext cx="532518" cy="400110"/>
          </a:xfrm>
          <a:prstGeom prst="rect">
            <a:avLst/>
          </a:prstGeom>
          <a:noFill/>
        </p:spPr>
        <p:txBody>
          <a:bodyPr wrap="none" rtlCol="0">
            <a:spAutoFit/>
          </a:bodyPr>
          <a:lstStyle/>
          <a:p>
            <a:r>
              <a:rPr lang="en-US" altLang="zh-CN" sz="2000" b="1" dirty="0"/>
              <a:t>5.0</a:t>
            </a:r>
            <a:endParaRPr lang="zh-CN" altLang="en-US" sz="2000" b="1" dirty="0"/>
          </a:p>
        </p:txBody>
      </p:sp>
      <p:sp>
        <p:nvSpPr>
          <p:cNvPr id="26" name="矩形 25">
            <a:extLst>
              <a:ext uri="{FF2B5EF4-FFF2-40B4-BE49-F238E27FC236}">
                <a16:creationId xmlns:a16="http://schemas.microsoft.com/office/drawing/2014/main" id="{79B521FD-8008-EFB1-75AA-476E7717A009}"/>
              </a:ext>
            </a:extLst>
          </p:cNvPr>
          <p:cNvSpPr/>
          <p:nvPr/>
        </p:nvSpPr>
        <p:spPr>
          <a:xfrm>
            <a:off x="1293613" y="3953587"/>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30F6C19E-B6E8-DBCA-7534-9496F6ED48B2}"/>
              </a:ext>
            </a:extLst>
          </p:cNvPr>
          <p:cNvSpPr/>
          <p:nvPr/>
        </p:nvSpPr>
        <p:spPr>
          <a:xfrm>
            <a:off x="1275109" y="4403689"/>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3F4F959-2FE6-5E8A-A923-490990869765}"/>
              </a:ext>
            </a:extLst>
          </p:cNvPr>
          <p:cNvSpPr/>
          <p:nvPr/>
        </p:nvSpPr>
        <p:spPr>
          <a:xfrm>
            <a:off x="1293613" y="4818795"/>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7E1AF47-B58E-0CBE-B191-8B8035CCE5A5}"/>
              </a:ext>
            </a:extLst>
          </p:cNvPr>
          <p:cNvSpPr/>
          <p:nvPr/>
        </p:nvSpPr>
        <p:spPr>
          <a:xfrm>
            <a:off x="1293613" y="5759235"/>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E6C7865-5FFB-C352-DC97-8FC5D9A29ACC}"/>
              </a:ext>
            </a:extLst>
          </p:cNvPr>
          <p:cNvSpPr/>
          <p:nvPr/>
        </p:nvSpPr>
        <p:spPr>
          <a:xfrm>
            <a:off x="1268974" y="5306339"/>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58B3D51-FA9F-67B8-BE43-11748E509FBB}"/>
              </a:ext>
            </a:extLst>
          </p:cNvPr>
          <p:cNvSpPr txBox="1"/>
          <p:nvPr/>
        </p:nvSpPr>
        <p:spPr>
          <a:xfrm>
            <a:off x="1043319" y="3790185"/>
            <a:ext cx="532518" cy="400110"/>
          </a:xfrm>
          <a:prstGeom prst="rect">
            <a:avLst/>
          </a:prstGeom>
          <a:noFill/>
        </p:spPr>
        <p:txBody>
          <a:bodyPr wrap="none" rtlCol="0">
            <a:spAutoFit/>
          </a:bodyPr>
          <a:lstStyle/>
          <a:p>
            <a:r>
              <a:rPr lang="en-US" altLang="zh-CN" sz="2000" b="1" dirty="0"/>
              <a:t>4.5</a:t>
            </a:r>
            <a:endParaRPr lang="zh-CN" altLang="en-US" sz="2000" b="1" dirty="0"/>
          </a:p>
        </p:txBody>
      </p:sp>
      <p:sp>
        <p:nvSpPr>
          <p:cNvPr id="34" name="文本框 33">
            <a:extLst>
              <a:ext uri="{FF2B5EF4-FFF2-40B4-BE49-F238E27FC236}">
                <a16:creationId xmlns:a16="http://schemas.microsoft.com/office/drawing/2014/main" id="{F51253A5-468B-17E2-C38A-ACBA11CE20E8}"/>
              </a:ext>
            </a:extLst>
          </p:cNvPr>
          <p:cNvSpPr txBox="1"/>
          <p:nvPr/>
        </p:nvSpPr>
        <p:spPr>
          <a:xfrm>
            <a:off x="1052228" y="4257619"/>
            <a:ext cx="532518" cy="400110"/>
          </a:xfrm>
          <a:prstGeom prst="rect">
            <a:avLst/>
          </a:prstGeom>
          <a:noFill/>
        </p:spPr>
        <p:txBody>
          <a:bodyPr wrap="none" rtlCol="0">
            <a:spAutoFit/>
          </a:bodyPr>
          <a:lstStyle/>
          <a:p>
            <a:r>
              <a:rPr lang="en-US" altLang="zh-CN" sz="2000" b="1" dirty="0"/>
              <a:t>4.0</a:t>
            </a:r>
            <a:endParaRPr lang="zh-CN" altLang="en-US" sz="2000" b="1" dirty="0"/>
          </a:p>
        </p:txBody>
      </p:sp>
      <p:sp>
        <p:nvSpPr>
          <p:cNvPr id="35" name="文本框 34">
            <a:extLst>
              <a:ext uri="{FF2B5EF4-FFF2-40B4-BE49-F238E27FC236}">
                <a16:creationId xmlns:a16="http://schemas.microsoft.com/office/drawing/2014/main" id="{429B17D0-B2AC-19C6-59F6-C224B2DC57A7}"/>
              </a:ext>
            </a:extLst>
          </p:cNvPr>
          <p:cNvSpPr txBox="1"/>
          <p:nvPr/>
        </p:nvSpPr>
        <p:spPr>
          <a:xfrm>
            <a:off x="1042602" y="4698600"/>
            <a:ext cx="532518" cy="400110"/>
          </a:xfrm>
          <a:prstGeom prst="rect">
            <a:avLst/>
          </a:prstGeom>
          <a:noFill/>
        </p:spPr>
        <p:txBody>
          <a:bodyPr wrap="none" rtlCol="0">
            <a:spAutoFit/>
          </a:bodyPr>
          <a:lstStyle/>
          <a:p>
            <a:r>
              <a:rPr lang="en-US" altLang="zh-CN" sz="2000" b="1" dirty="0"/>
              <a:t>3.5</a:t>
            </a:r>
            <a:endParaRPr lang="zh-CN" altLang="en-US" sz="2000" b="1" dirty="0"/>
          </a:p>
        </p:txBody>
      </p:sp>
      <p:sp>
        <p:nvSpPr>
          <p:cNvPr id="36" name="文本框 35">
            <a:extLst>
              <a:ext uri="{FF2B5EF4-FFF2-40B4-BE49-F238E27FC236}">
                <a16:creationId xmlns:a16="http://schemas.microsoft.com/office/drawing/2014/main" id="{5ACE1E19-F98B-9CC5-B4F5-9943336F81A2}"/>
              </a:ext>
            </a:extLst>
          </p:cNvPr>
          <p:cNvSpPr txBox="1"/>
          <p:nvPr/>
        </p:nvSpPr>
        <p:spPr>
          <a:xfrm>
            <a:off x="1060533" y="5178578"/>
            <a:ext cx="532518" cy="400110"/>
          </a:xfrm>
          <a:prstGeom prst="rect">
            <a:avLst/>
          </a:prstGeom>
          <a:noFill/>
        </p:spPr>
        <p:txBody>
          <a:bodyPr wrap="none" rtlCol="0">
            <a:spAutoFit/>
          </a:bodyPr>
          <a:lstStyle/>
          <a:p>
            <a:r>
              <a:rPr lang="en-US" altLang="zh-CN" sz="2000" b="1" dirty="0"/>
              <a:t>3.0</a:t>
            </a:r>
            <a:endParaRPr lang="zh-CN" altLang="en-US" sz="2000" b="1" dirty="0"/>
          </a:p>
        </p:txBody>
      </p:sp>
      <p:sp>
        <p:nvSpPr>
          <p:cNvPr id="37" name="文本框 36">
            <a:extLst>
              <a:ext uri="{FF2B5EF4-FFF2-40B4-BE49-F238E27FC236}">
                <a16:creationId xmlns:a16="http://schemas.microsoft.com/office/drawing/2014/main" id="{C93DF089-30EB-AC68-2DCA-711025A13015}"/>
              </a:ext>
            </a:extLst>
          </p:cNvPr>
          <p:cNvSpPr txBox="1"/>
          <p:nvPr/>
        </p:nvSpPr>
        <p:spPr>
          <a:xfrm>
            <a:off x="1079631" y="5606921"/>
            <a:ext cx="532518" cy="400110"/>
          </a:xfrm>
          <a:prstGeom prst="rect">
            <a:avLst/>
          </a:prstGeom>
          <a:noFill/>
        </p:spPr>
        <p:txBody>
          <a:bodyPr wrap="none" rtlCol="0">
            <a:spAutoFit/>
          </a:bodyPr>
          <a:lstStyle/>
          <a:p>
            <a:r>
              <a:rPr lang="en-US" altLang="zh-CN" sz="2000" b="1" dirty="0"/>
              <a:t>2.5</a:t>
            </a:r>
            <a:endParaRPr lang="zh-CN" altLang="en-US" sz="2000" b="1" dirty="0"/>
          </a:p>
        </p:txBody>
      </p:sp>
      <p:sp>
        <p:nvSpPr>
          <p:cNvPr id="38" name="矩形 37">
            <a:extLst>
              <a:ext uri="{FF2B5EF4-FFF2-40B4-BE49-F238E27FC236}">
                <a16:creationId xmlns:a16="http://schemas.microsoft.com/office/drawing/2014/main" id="{11EB6F55-EA6D-E554-14AD-FE10567F2AF7}"/>
              </a:ext>
            </a:extLst>
          </p:cNvPr>
          <p:cNvSpPr/>
          <p:nvPr/>
        </p:nvSpPr>
        <p:spPr>
          <a:xfrm>
            <a:off x="1691589" y="6297854"/>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1FED9B91-8C26-8CE5-57FD-209A37A77FA0}"/>
              </a:ext>
            </a:extLst>
          </p:cNvPr>
          <p:cNvSpPr/>
          <p:nvPr/>
        </p:nvSpPr>
        <p:spPr>
          <a:xfrm>
            <a:off x="2389901" y="6297855"/>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6502649D-AB58-02A9-8891-C37D4893992E}"/>
              </a:ext>
            </a:extLst>
          </p:cNvPr>
          <p:cNvSpPr/>
          <p:nvPr/>
        </p:nvSpPr>
        <p:spPr>
          <a:xfrm>
            <a:off x="3136702" y="6297854"/>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1BD0B4AF-C55F-C1B1-C046-154324BD712E}"/>
              </a:ext>
            </a:extLst>
          </p:cNvPr>
          <p:cNvSpPr/>
          <p:nvPr/>
        </p:nvSpPr>
        <p:spPr>
          <a:xfrm>
            <a:off x="3883503" y="6291303"/>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26017485-E3C9-C3E1-CF61-E74E58FCCDC6}"/>
              </a:ext>
            </a:extLst>
          </p:cNvPr>
          <p:cNvSpPr/>
          <p:nvPr/>
        </p:nvSpPr>
        <p:spPr>
          <a:xfrm>
            <a:off x="4630304" y="6291302"/>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1A99D8A3-0858-F94A-A763-54F1EF9A0431}"/>
              </a:ext>
            </a:extLst>
          </p:cNvPr>
          <p:cNvSpPr/>
          <p:nvPr/>
        </p:nvSpPr>
        <p:spPr>
          <a:xfrm>
            <a:off x="5297542" y="6307175"/>
            <a:ext cx="323399"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A2AEF974-2943-FC58-9949-17136D4225B2}"/>
              </a:ext>
            </a:extLst>
          </p:cNvPr>
          <p:cNvSpPr txBox="1"/>
          <p:nvPr/>
        </p:nvSpPr>
        <p:spPr>
          <a:xfrm>
            <a:off x="1593051" y="6217689"/>
            <a:ext cx="327334" cy="400110"/>
          </a:xfrm>
          <a:prstGeom prst="rect">
            <a:avLst/>
          </a:prstGeom>
          <a:noFill/>
        </p:spPr>
        <p:txBody>
          <a:bodyPr wrap="none" rtlCol="0">
            <a:spAutoFit/>
          </a:bodyPr>
          <a:lstStyle/>
          <a:p>
            <a:r>
              <a:rPr lang="en-US" altLang="zh-CN" sz="2000" b="1" dirty="0"/>
              <a:t>0</a:t>
            </a:r>
            <a:endParaRPr lang="zh-CN" altLang="en-US" sz="2000" b="1" dirty="0"/>
          </a:p>
        </p:txBody>
      </p:sp>
      <p:sp>
        <p:nvSpPr>
          <p:cNvPr id="45" name="文本框 44">
            <a:extLst>
              <a:ext uri="{FF2B5EF4-FFF2-40B4-BE49-F238E27FC236}">
                <a16:creationId xmlns:a16="http://schemas.microsoft.com/office/drawing/2014/main" id="{2923CBEC-CB62-1C33-E56A-01E3F84A34AC}"/>
              </a:ext>
            </a:extLst>
          </p:cNvPr>
          <p:cNvSpPr txBox="1"/>
          <p:nvPr/>
        </p:nvSpPr>
        <p:spPr>
          <a:xfrm>
            <a:off x="2191710" y="6225579"/>
            <a:ext cx="612668" cy="400110"/>
          </a:xfrm>
          <a:prstGeom prst="rect">
            <a:avLst/>
          </a:prstGeom>
          <a:noFill/>
        </p:spPr>
        <p:txBody>
          <a:bodyPr wrap="none" rtlCol="0">
            <a:spAutoFit/>
          </a:bodyPr>
          <a:lstStyle/>
          <a:p>
            <a:r>
              <a:rPr lang="en-US" altLang="zh-CN" sz="2000" b="1" dirty="0"/>
              <a:t>200</a:t>
            </a:r>
            <a:endParaRPr lang="zh-CN" altLang="en-US" sz="2000" b="1" dirty="0"/>
          </a:p>
        </p:txBody>
      </p:sp>
      <p:sp>
        <p:nvSpPr>
          <p:cNvPr id="46" name="文本框 45">
            <a:extLst>
              <a:ext uri="{FF2B5EF4-FFF2-40B4-BE49-F238E27FC236}">
                <a16:creationId xmlns:a16="http://schemas.microsoft.com/office/drawing/2014/main" id="{1100DEB6-A6AA-7958-EEDC-9B5BCEEDD192}"/>
              </a:ext>
            </a:extLst>
          </p:cNvPr>
          <p:cNvSpPr txBox="1"/>
          <p:nvPr/>
        </p:nvSpPr>
        <p:spPr>
          <a:xfrm>
            <a:off x="2959337" y="6225539"/>
            <a:ext cx="612668" cy="400110"/>
          </a:xfrm>
          <a:prstGeom prst="rect">
            <a:avLst/>
          </a:prstGeom>
          <a:noFill/>
        </p:spPr>
        <p:txBody>
          <a:bodyPr wrap="none" rtlCol="0">
            <a:spAutoFit/>
          </a:bodyPr>
          <a:lstStyle/>
          <a:p>
            <a:r>
              <a:rPr lang="en-US" altLang="zh-CN" sz="2000" b="1" dirty="0"/>
              <a:t>400</a:t>
            </a:r>
            <a:endParaRPr lang="zh-CN" altLang="en-US" sz="2000" b="1" dirty="0"/>
          </a:p>
        </p:txBody>
      </p:sp>
      <p:sp>
        <p:nvSpPr>
          <p:cNvPr id="47" name="文本框 46">
            <a:extLst>
              <a:ext uri="{FF2B5EF4-FFF2-40B4-BE49-F238E27FC236}">
                <a16:creationId xmlns:a16="http://schemas.microsoft.com/office/drawing/2014/main" id="{519AEA3F-533C-B762-05D8-0A63A7C670FC}"/>
              </a:ext>
            </a:extLst>
          </p:cNvPr>
          <p:cNvSpPr txBox="1"/>
          <p:nvPr/>
        </p:nvSpPr>
        <p:spPr>
          <a:xfrm>
            <a:off x="3705969" y="6217689"/>
            <a:ext cx="612668" cy="400110"/>
          </a:xfrm>
          <a:prstGeom prst="rect">
            <a:avLst/>
          </a:prstGeom>
          <a:noFill/>
        </p:spPr>
        <p:txBody>
          <a:bodyPr wrap="none" rtlCol="0">
            <a:spAutoFit/>
          </a:bodyPr>
          <a:lstStyle/>
          <a:p>
            <a:r>
              <a:rPr lang="en-US" altLang="zh-CN" sz="2000" b="1" dirty="0"/>
              <a:t>600</a:t>
            </a:r>
            <a:endParaRPr lang="zh-CN" altLang="en-US" sz="2000" b="1" dirty="0"/>
          </a:p>
        </p:txBody>
      </p:sp>
      <p:sp>
        <p:nvSpPr>
          <p:cNvPr id="48" name="文本框 47">
            <a:extLst>
              <a:ext uri="{FF2B5EF4-FFF2-40B4-BE49-F238E27FC236}">
                <a16:creationId xmlns:a16="http://schemas.microsoft.com/office/drawing/2014/main" id="{CE300214-CB92-72CE-0628-E6DD1A97B7F1}"/>
              </a:ext>
            </a:extLst>
          </p:cNvPr>
          <p:cNvSpPr txBox="1"/>
          <p:nvPr/>
        </p:nvSpPr>
        <p:spPr>
          <a:xfrm>
            <a:off x="4457717" y="6217689"/>
            <a:ext cx="612668" cy="400110"/>
          </a:xfrm>
          <a:prstGeom prst="rect">
            <a:avLst/>
          </a:prstGeom>
          <a:noFill/>
        </p:spPr>
        <p:txBody>
          <a:bodyPr wrap="none" rtlCol="0">
            <a:spAutoFit/>
          </a:bodyPr>
          <a:lstStyle/>
          <a:p>
            <a:r>
              <a:rPr lang="en-US" altLang="zh-CN" sz="2000" b="1" dirty="0"/>
              <a:t>800</a:t>
            </a:r>
            <a:endParaRPr lang="zh-CN" altLang="en-US" sz="2000" b="1" dirty="0"/>
          </a:p>
        </p:txBody>
      </p:sp>
      <p:sp>
        <p:nvSpPr>
          <p:cNvPr id="49" name="文本框 48">
            <a:extLst>
              <a:ext uri="{FF2B5EF4-FFF2-40B4-BE49-F238E27FC236}">
                <a16:creationId xmlns:a16="http://schemas.microsoft.com/office/drawing/2014/main" id="{DA9596C9-1BD7-6BD3-9776-D7BED7E149E3}"/>
              </a:ext>
            </a:extLst>
          </p:cNvPr>
          <p:cNvSpPr txBox="1"/>
          <p:nvPr/>
        </p:nvSpPr>
        <p:spPr>
          <a:xfrm>
            <a:off x="5098253" y="6225539"/>
            <a:ext cx="755335" cy="400110"/>
          </a:xfrm>
          <a:prstGeom prst="rect">
            <a:avLst/>
          </a:prstGeom>
          <a:noFill/>
        </p:spPr>
        <p:txBody>
          <a:bodyPr wrap="none" rtlCol="0">
            <a:spAutoFit/>
          </a:bodyPr>
          <a:lstStyle/>
          <a:p>
            <a:r>
              <a:rPr lang="en-US" altLang="zh-CN" sz="2000" b="1" dirty="0"/>
              <a:t>1000</a:t>
            </a:r>
            <a:endParaRPr lang="zh-CN" altLang="en-US" sz="2000" b="1" dirty="0"/>
          </a:p>
        </p:txBody>
      </p:sp>
      <p:sp>
        <p:nvSpPr>
          <p:cNvPr id="50" name="矩形 49">
            <a:extLst>
              <a:ext uri="{FF2B5EF4-FFF2-40B4-BE49-F238E27FC236}">
                <a16:creationId xmlns:a16="http://schemas.microsoft.com/office/drawing/2014/main" id="{64D21F6D-BAAF-099B-A336-4BE6EE8904E1}"/>
              </a:ext>
            </a:extLst>
          </p:cNvPr>
          <p:cNvSpPr/>
          <p:nvPr/>
        </p:nvSpPr>
        <p:spPr>
          <a:xfrm>
            <a:off x="7121885" y="3664698"/>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a:extLst>
              <a:ext uri="{FF2B5EF4-FFF2-40B4-BE49-F238E27FC236}">
                <a16:creationId xmlns:a16="http://schemas.microsoft.com/office/drawing/2014/main" id="{4111B933-3D8E-E73D-CD77-54D88924D539}"/>
              </a:ext>
            </a:extLst>
          </p:cNvPr>
          <p:cNvSpPr/>
          <p:nvPr/>
        </p:nvSpPr>
        <p:spPr>
          <a:xfrm>
            <a:off x="7116486" y="4118963"/>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E8C1071E-49A2-1C5D-8FCD-C8E8C588BA09}"/>
              </a:ext>
            </a:extLst>
          </p:cNvPr>
          <p:cNvSpPr/>
          <p:nvPr/>
        </p:nvSpPr>
        <p:spPr>
          <a:xfrm>
            <a:off x="7116486" y="4651253"/>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a:extLst>
              <a:ext uri="{FF2B5EF4-FFF2-40B4-BE49-F238E27FC236}">
                <a16:creationId xmlns:a16="http://schemas.microsoft.com/office/drawing/2014/main" id="{C93D5EA0-FF23-8B96-DE25-E52E487F662E}"/>
              </a:ext>
            </a:extLst>
          </p:cNvPr>
          <p:cNvSpPr/>
          <p:nvPr/>
        </p:nvSpPr>
        <p:spPr>
          <a:xfrm>
            <a:off x="7104325" y="5127218"/>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E1546A13-7456-2585-0DE0-D1421A97DB27}"/>
              </a:ext>
            </a:extLst>
          </p:cNvPr>
          <p:cNvSpPr/>
          <p:nvPr/>
        </p:nvSpPr>
        <p:spPr>
          <a:xfrm>
            <a:off x="7104324" y="5648752"/>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0011EF73-7855-0097-9471-8BC7C854E976}"/>
              </a:ext>
            </a:extLst>
          </p:cNvPr>
          <p:cNvSpPr/>
          <p:nvPr/>
        </p:nvSpPr>
        <p:spPr>
          <a:xfrm>
            <a:off x="7104323" y="6133697"/>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文本框 55">
            <a:extLst>
              <a:ext uri="{FF2B5EF4-FFF2-40B4-BE49-F238E27FC236}">
                <a16:creationId xmlns:a16="http://schemas.microsoft.com/office/drawing/2014/main" id="{EFF07C01-57E3-47D3-9FA4-92127C9C0789}"/>
              </a:ext>
            </a:extLst>
          </p:cNvPr>
          <p:cNvSpPr txBox="1"/>
          <p:nvPr/>
        </p:nvSpPr>
        <p:spPr>
          <a:xfrm>
            <a:off x="6850227" y="3528183"/>
            <a:ext cx="532518" cy="400110"/>
          </a:xfrm>
          <a:prstGeom prst="rect">
            <a:avLst/>
          </a:prstGeom>
          <a:noFill/>
        </p:spPr>
        <p:txBody>
          <a:bodyPr wrap="none" rtlCol="0">
            <a:spAutoFit/>
          </a:bodyPr>
          <a:lstStyle/>
          <a:p>
            <a:r>
              <a:rPr lang="en-US" altLang="zh-CN" sz="2000" b="1" dirty="0"/>
              <a:t>1.0</a:t>
            </a:r>
            <a:endParaRPr lang="zh-CN" altLang="en-US" sz="2000" b="1" dirty="0"/>
          </a:p>
        </p:txBody>
      </p:sp>
      <p:sp>
        <p:nvSpPr>
          <p:cNvPr id="57" name="文本框 56">
            <a:extLst>
              <a:ext uri="{FF2B5EF4-FFF2-40B4-BE49-F238E27FC236}">
                <a16:creationId xmlns:a16="http://schemas.microsoft.com/office/drawing/2014/main" id="{0B570560-D380-B51C-0CF3-B14FAE3FC120}"/>
              </a:ext>
            </a:extLst>
          </p:cNvPr>
          <p:cNvSpPr txBox="1"/>
          <p:nvPr/>
        </p:nvSpPr>
        <p:spPr>
          <a:xfrm>
            <a:off x="6850227" y="4035757"/>
            <a:ext cx="532518" cy="400110"/>
          </a:xfrm>
          <a:prstGeom prst="rect">
            <a:avLst/>
          </a:prstGeom>
          <a:noFill/>
        </p:spPr>
        <p:txBody>
          <a:bodyPr wrap="none" rtlCol="0">
            <a:spAutoFit/>
          </a:bodyPr>
          <a:lstStyle/>
          <a:p>
            <a:r>
              <a:rPr lang="en-US" altLang="zh-CN" sz="2000" b="1" dirty="0"/>
              <a:t>0.8</a:t>
            </a:r>
            <a:endParaRPr lang="zh-CN" altLang="en-US" sz="2000" b="1" dirty="0"/>
          </a:p>
        </p:txBody>
      </p:sp>
      <p:sp>
        <p:nvSpPr>
          <p:cNvPr id="58" name="文本框 57">
            <a:extLst>
              <a:ext uri="{FF2B5EF4-FFF2-40B4-BE49-F238E27FC236}">
                <a16:creationId xmlns:a16="http://schemas.microsoft.com/office/drawing/2014/main" id="{68E982CD-B50E-EDED-B7C8-D0530F35E063}"/>
              </a:ext>
            </a:extLst>
          </p:cNvPr>
          <p:cNvSpPr txBox="1"/>
          <p:nvPr/>
        </p:nvSpPr>
        <p:spPr>
          <a:xfrm>
            <a:off x="6850227" y="4527115"/>
            <a:ext cx="532518" cy="400110"/>
          </a:xfrm>
          <a:prstGeom prst="rect">
            <a:avLst/>
          </a:prstGeom>
          <a:noFill/>
        </p:spPr>
        <p:txBody>
          <a:bodyPr wrap="none" rtlCol="0">
            <a:spAutoFit/>
          </a:bodyPr>
          <a:lstStyle/>
          <a:p>
            <a:r>
              <a:rPr lang="en-US" altLang="zh-CN" sz="2000" b="1" dirty="0"/>
              <a:t>0.6</a:t>
            </a:r>
            <a:endParaRPr lang="zh-CN" altLang="en-US" sz="2000" b="1" dirty="0"/>
          </a:p>
        </p:txBody>
      </p:sp>
      <p:sp>
        <p:nvSpPr>
          <p:cNvPr id="59" name="文本框 58">
            <a:extLst>
              <a:ext uri="{FF2B5EF4-FFF2-40B4-BE49-F238E27FC236}">
                <a16:creationId xmlns:a16="http://schemas.microsoft.com/office/drawing/2014/main" id="{FC8CCBE9-F790-5148-BDF5-990D9B547DE3}"/>
              </a:ext>
            </a:extLst>
          </p:cNvPr>
          <p:cNvSpPr txBox="1"/>
          <p:nvPr/>
        </p:nvSpPr>
        <p:spPr>
          <a:xfrm>
            <a:off x="6850227" y="5035250"/>
            <a:ext cx="532518" cy="400110"/>
          </a:xfrm>
          <a:prstGeom prst="rect">
            <a:avLst/>
          </a:prstGeom>
          <a:noFill/>
        </p:spPr>
        <p:txBody>
          <a:bodyPr wrap="none" rtlCol="0">
            <a:spAutoFit/>
          </a:bodyPr>
          <a:lstStyle/>
          <a:p>
            <a:r>
              <a:rPr lang="en-US" altLang="zh-CN" sz="2000" b="1" dirty="0"/>
              <a:t>0.4</a:t>
            </a:r>
            <a:endParaRPr lang="zh-CN" altLang="en-US" sz="2000" b="1" dirty="0"/>
          </a:p>
        </p:txBody>
      </p:sp>
      <p:sp>
        <p:nvSpPr>
          <p:cNvPr id="60" name="文本框 59">
            <a:extLst>
              <a:ext uri="{FF2B5EF4-FFF2-40B4-BE49-F238E27FC236}">
                <a16:creationId xmlns:a16="http://schemas.microsoft.com/office/drawing/2014/main" id="{756EC599-228E-74BD-171B-5262D6FE31BD}"/>
              </a:ext>
            </a:extLst>
          </p:cNvPr>
          <p:cNvSpPr txBox="1"/>
          <p:nvPr/>
        </p:nvSpPr>
        <p:spPr>
          <a:xfrm>
            <a:off x="6853174" y="5552914"/>
            <a:ext cx="532518" cy="400110"/>
          </a:xfrm>
          <a:prstGeom prst="rect">
            <a:avLst/>
          </a:prstGeom>
          <a:noFill/>
        </p:spPr>
        <p:txBody>
          <a:bodyPr wrap="none" rtlCol="0">
            <a:spAutoFit/>
          </a:bodyPr>
          <a:lstStyle/>
          <a:p>
            <a:r>
              <a:rPr lang="en-US" altLang="zh-CN" sz="2000" b="1" dirty="0"/>
              <a:t>0.2</a:t>
            </a:r>
            <a:endParaRPr lang="zh-CN" altLang="en-US" sz="2000" b="1" dirty="0"/>
          </a:p>
        </p:txBody>
      </p:sp>
      <p:sp>
        <p:nvSpPr>
          <p:cNvPr id="61" name="文本框 60">
            <a:extLst>
              <a:ext uri="{FF2B5EF4-FFF2-40B4-BE49-F238E27FC236}">
                <a16:creationId xmlns:a16="http://schemas.microsoft.com/office/drawing/2014/main" id="{B93CA2A3-73E4-A058-98BB-A04EC5B4F7E4}"/>
              </a:ext>
            </a:extLst>
          </p:cNvPr>
          <p:cNvSpPr txBox="1"/>
          <p:nvPr/>
        </p:nvSpPr>
        <p:spPr>
          <a:xfrm>
            <a:off x="6850227" y="6017634"/>
            <a:ext cx="532518" cy="400110"/>
          </a:xfrm>
          <a:prstGeom prst="rect">
            <a:avLst/>
          </a:prstGeom>
          <a:noFill/>
        </p:spPr>
        <p:txBody>
          <a:bodyPr wrap="none" rtlCol="0">
            <a:spAutoFit/>
          </a:bodyPr>
          <a:lstStyle/>
          <a:p>
            <a:r>
              <a:rPr lang="en-US" altLang="zh-CN" sz="2000" b="1" dirty="0"/>
              <a:t>0.0</a:t>
            </a:r>
            <a:endParaRPr lang="zh-CN" altLang="en-US" sz="2000" b="1" dirty="0"/>
          </a:p>
        </p:txBody>
      </p:sp>
      <p:sp>
        <p:nvSpPr>
          <p:cNvPr id="62" name="矩形 61">
            <a:extLst>
              <a:ext uri="{FF2B5EF4-FFF2-40B4-BE49-F238E27FC236}">
                <a16:creationId xmlns:a16="http://schemas.microsoft.com/office/drawing/2014/main" id="{349A128D-024D-CA16-A70B-58C9E2C8733D}"/>
              </a:ext>
            </a:extLst>
          </p:cNvPr>
          <p:cNvSpPr/>
          <p:nvPr/>
        </p:nvSpPr>
        <p:spPr>
          <a:xfrm>
            <a:off x="7305671" y="6284969"/>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8C0F9699-84DD-C9A3-27B2-A2E841AB1BA8}"/>
              </a:ext>
            </a:extLst>
          </p:cNvPr>
          <p:cNvSpPr/>
          <p:nvPr/>
        </p:nvSpPr>
        <p:spPr>
          <a:xfrm>
            <a:off x="7923511" y="6317777"/>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6D26F716-17A7-402D-B68D-2EB8DB1712D7}"/>
              </a:ext>
            </a:extLst>
          </p:cNvPr>
          <p:cNvSpPr/>
          <p:nvPr/>
        </p:nvSpPr>
        <p:spPr>
          <a:xfrm>
            <a:off x="8576068" y="6302800"/>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ED2B737-8FF4-63F4-89D1-A8D49CF26BD7}"/>
              </a:ext>
            </a:extLst>
          </p:cNvPr>
          <p:cNvSpPr/>
          <p:nvPr/>
        </p:nvSpPr>
        <p:spPr>
          <a:xfrm>
            <a:off x="9279439" y="6317368"/>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6A24EAEB-6F10-CCB7-7A50-9A263CF38C22}"/>
              </a:ext>
            </a:extLst>
          </p:cNvPr>
          <p:cNvSpPr/>
          <p:nvPr/>
        </p:nvSpPr>
        <p:spPr>
          <a:xfrm>
            <a:off x="9892147" y="6285632"/>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D1B71B72-5E89-3118-9E5A-7B97E3ECC8BF}"/>
              </a:ext>
            </a:extLst>
          </p:cNvPr>
          <p:cNvSpPr/>
          <p:nvPr/>
        </p:nvSpPr>
        <p:spPr>
          <a:xfrm>
            <a:off x="10592202" y="6307174"/>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992F51DF-DEAF-B0E2-C46C-50F749C2B1A9}"/>
              </a:ext>
            </a:extLst>
          </p:cNvPr>
          <p:cNvSpPr/>
          <p:nvPr/>
        </p:nvSpPr>
        <p:spPr>
          <a:xfrm>
            <a:off x="11199414" y="6284969"/>
            <a:ext cx="216285" cy="1576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45420D81-ED71-2C8D-FE0B-C8BE6B2A487C}"/>
              </a:ext>
            </a:extLst>
          </p:cNvPr>
          <p:cNvSpPr txBox="1"/>
          <p:nvPr/>
        </p:nvSpPr>
        <p:spPr>
          <a:xfrm>
            <a:off x="11035831" y="6211200"/>
            <a:ext cx="612668" cy="400110"/>
          </a:xfrm>
          <a:prstGeom prst="rect">
            <a:avLst/>
          </a:prstGeom>
          <a:noFill/>
        </p:spPr>
        <p:txBody>
          <a:bodyPr wrap="none" rtlCol="0">
            <a:spAutoFit/>
          </a:bodyPr>
          <a:lstStyle/>
          <a:p>
            <a:r>
              <a:rPr lang="en-US" altLang="zh-CN" sz="2000" b="1" dirty="0"/>
              <a:t>300</a:t>
            </a:r>
            <a:endParaRPr lang="zh-CN" altLang="en-US" sz="2000" b="1" dirty="0"/>
          </a:p>
        </p:txBody>
      </p:sp>
      <p:sp>
        <p:nvSpPr>
          <p:cNvPr id="70" name="文本框 69">
            <a:extLst>
              <a:ext uri="{FF2B5EF4-FFF2-40B4-BE49-F238E27FC236}">
                <a16:creationId xmlns:a16="http://schemas.microsoft.com/office/drawing/2014/main" id="{C4A1BFED-FDEF-5ADF-BC2C-19329FE05FF2}"/>
              </a:ext>
            </a:extLst>
          </p:cNvPr>
          <p:cNvSpPr txBox="1"/>
          <p:nvPr/>
        </p:nvSpPr>
        <p:spPr>
          <a:xfrm>
            <a:off x="10365720" y="6211200"/>
            <a:ext cx="612668" cy="400110"/>
          </a:xfrm>
          <a:prstGeom prst="rect">
            <a:avLst/>
          </a:prstGeom>
          <a:noFill/>
        </p:spPr>
        <p:txBody>
          <a:bodyPr wrap="none" rtlCol="0">
            <a:spAutoFit/>
          </a:bodyPr>
          <a:lstStyle/>
          <a:p>
            <a:r>
              <a:rPr lang="en-US" altLang="zh-CN" sz="2000" b="1" dirty="0"/>
              <a:t>250</a:t>
            </a:r>
            <a:endParaRPr lang="zh-CN" altLang="en-US" sz="2000" b="1" dirty="0"/>
          </a:p>
        </p:txBody>
      </p:sp>
      <p:sp>
        <p:nvSpPr>
          <p:cNvPr id="71" name="文本框 70">
            <a:extLst>
              <a:ext uri="{FF2B5EF4-FFF2-40B4-BE49-F238E27FC236}">
                <a16:creationId xmlns:a16="http://schemas.microsoft.com/office/drawing/2014/main" id="{5CC79F38-4D64-4D75-613B-E71BC1DE039E}"/>
              </a:ext>
            </a:extLst>
          </p:cNvPr>
          <p:cNvSpPr txBox="1"/>
          <p:nvPr/>
        </p:nvSpPr>
        <p:spPr>
          <a:xfrm>
            <a:off x="9714277" y="6211200"/>
            <a:ext cx="612668" cy="400110"/>
          </a:xfrm>
          <a:prstGeom prst="rect">
            <a:avLst/>
          </a:prstGeom>
          <a:noFill/>
        </p:spPr>
        <p:txBody>
          <a:bodyPr wrap="none" rtlCol="0">
            <a:spAutoFit/>
          </a:bodyPr>
          <a:lstStyle/>
          <a:p>
            <a:r>
              <a:rPr lang="en-US" altLang="zh-CN" sz="2000" b="1" dirty="0"/>
              <a:t>200</a:t>
            </a:r>
            <a:endParaRPr lang="zh-CN" altLang="en-US" sz="2000" b="1" dirty="0"/>
          </a:p>
        </p:txBody>
      </p:sp>
      <p:sp>
        <p:nvSpPr>
          <p:cNvPr id="72" name="文本框 71">
            <a:extLst>
              <a:ext uri="{FF2B5EF4-FFF2-40B4-BE49-F238E27FC236}">
                <a16:creationId xmlns:a16="http://schemas.microsoft.com/office/drawing/2014/main" id="{8A655105-0498-A237-15B7-470E99E4F567}"/>
              </a:ext>
            </a:extLst>
          </p:cNvPr>
          <p:cNvSpPr txBox="1"/>
          <p:nvPr/>
        </p:nvSpPr>
        <p:spPr>
          <a:xfrm>
            <a:off x="9056892" y="6212325"/>
            <a:ext cx="612668" cy="400110"/>
          </a:xfrm>
          <a:prstGeom prst="rect">
            <a:avLst/>
          </a:prstGeom>
          <a:noFill/>
        </p:spPr>
        <p:txBody>
          <a:bodyPr wrap="none" rtlCol="0">
            <a:spAutoFit/>
          </a:bodyPr>
          <a:lstStyle/>
          <a:p>
            <a:r>
              <a:rPr lang="en-US" altLang="zh-CN" sz="2000" b="1" dirty="0"/>
              <a:t>150</a:t>
            </a:r>
            <a:endParaRPr lang="zh-CN" altLang="en-US" sz="2000" b="1" dirty="0"/>
          </a:p>
        </p:txBody>
      </p:sp>
      <p:sp>
        <p:nvSpPr>
          <p:cNvPr id="73" name="文本框 72">
            <a:extLst>
              <a:ext uri="{FF2B5EF4-FFF2-40B4-BE49-F238E27FC236}">
                <a16:creationId xmlns:a16="http://schemas.microsoft.com/office/drawing/2014/main" id="{935CA316-84A5-F0E0-C378-8E47F7E075D9}"/>
              </a:ext>
            </a:extLst>
          </p:cNvPr>
          <p:cNvSpPr txBox="1"/>
          <p:nvPr/>
        </p:nvSpPr>
        <p:spPr>
          <a:xfrm>
            <a:off x="8392206" y="6211200"/>
            <a:ext cx="612668" cy="400110"/>
          </a:xfrm>
          <a:prstGeom prst="rect">
            <a:avLst/>
          </a:prstGeom>
          <a:noFill/>
        </p:spPr>
        <p:txBody>
          <a:bodyPr wrap="none" rtlCol="0">
            <a:spAutoFit/>
          </a:bodyPr>
          <a:lstStyle/>
          <a:p>
            <a:r>
              <a:rPr lang="en-US" altLang="zh-CN" sz="2000" b="1" dirty="0"/>
              <a:t>100</a:t>
            </a:r>
            <a:endParaRPr lang="zh-CN" altLang="en-US" sz="2000" b="1" dirty="0"/>
          </a:p>
        </p:txBody>
      </p:sp>
      <p:sp>
        <p:nvSpPr>
          <p:cNvPr id="74" name="文本框 73">
            <a:extLst>
              <a:ext uri="{FF2B5EF4-FFF2-40B4-BE49-F238E27FC236}">
                <a16:creationId xmlns:a16="http://schemas.microsoft.com/office/drawing/2014/main" id="{6C4356DB-7008-C794-99EA-C86D1B6215A8}"/>
              </a:ext>
            </a:extLst>
          </p:cNvPr>
          <p:cNvSpPr txBox="1"/>
          <p:nvPr/>
        </p:nvSpPr>
        <p:spPr>
          <a:xfrm>
            <a:off x="7789882" y="6211200"/>
            <a:ext cx="470000" cy="400110"/>
          </a:xfrm>
          <a:prstGeom prst="rect">
            <a:avLst/>
          </a:prstGeom>
          <a:noFill/>
        </p:spPr>
        <p:txBody>
          <a:bodyPr wrap="none" rtlCol="0">
            <a:spAutoFit/>
          </a:bodyPr>
          <a:lstStyle/>
          <a:p>
            <a:r>
              <a:rPr lang="en-US" altLang="zh-CN" sz="2000" b="1" dirty="0"/>
              <a:t>50</a:t>
            </a:r>
            <a:endParaRPr lang="zh-CN" altLang="en-US" sz="2000" b="1" dirty="0"/>
          </a:p>
        </p:txBody>
      </p:sp>
      <p:sp>
        <p:nvSpPr>
          <p:cNvPr id="75" name="文本框 74">
            <a:extLst>
              <a:ext uri="{FF2B5EF4-FFF2-40B4-BE49-F238E27FC236}">
                <a16:creationId xmlns:a16="http://schemas.microsoft.com/office/drawing/2014/main" id="{56EEDAF1-E728-4BEB-5AA8-747C35C634C8}"/>
              </a:ext>
            </a:extLst>
          </p:cNvPr>
          <p:cNvSpPr txBox="1"/>
          <p:nvPr/>
        </p:nvSpPr>
        <p:spPr>
          <a:xfrm>
            <a:off x="7211213" y="6207310"/>
            <a:ext cx="327334" cy="400110"/>
          </a:xfrm>
          <a:prstGeom prst="rect">
            <a:avLst/>
          </a:prstGeom>
          <a:noFill/>
        </p:spPr>
        <p:txBody>
          <a:bodyPr wrap="none" rtlCol="0">
            <a:spAutoFit/>
          </a:bodyPr>
          <a:lstStyle/>
          <a:p>
            <a:r>
              <a:rPr lang="en-US" altLang="zh-CN" sz="2000" b="1" dirty="0"/>
              <a:t>0</a:t>
            </a:r>
            <a:endParaRPr lang="zh-CN" altLang="en-US" sz="2000" b="1" dirty="0"/>
          </a:p>
        </p:txBody>
      </p:sp>
      <p:sp>
        <p:nvSpPr>
          <p:cNvPr id="10" name="文本框 9">
            <a:extLst>
              <a:ext uri="{FF2B5EF4-FFF2-40B4-BE49-F238E27FC236}">
                <a16:creationId xmlns:a16="http://schemas.microsoft.com/office/drawing/2014/main" id="{64D4855F-B3D5-857F-2DCF-838B5AFA7699}"/>
              </a:ext>
            </a:extLst>
          </p:cNvPr>
          <p:cNvSpPr txBox="1"/>
          <p:nvPr/>
        </p:nvSpPr>
        <p:spPr>
          <a:xfrm>
            <a:off x="291436" y="2781367"/>
            <a:ext cx="2509020" cy="461665"/>
          </a:xfrm>
          <a:prstGeom prst="rect">
            <a:avLst/>
          </a:prstGeom>
          <a:noFill/>
        </p:spPr>
        <p:txBody>
          <a:bodyPr wrap="none" rtlCol="0">
            <a:spAutoFit/>
          </a:bodyPr>
          <a:lstStyle/>
          <a:p>
            <a:r>
              <a:rPr lang="en-US" altLang="zh-CN" sz="2400" b="1" dirty="0">
                <a:solidFill>
                  <a:srgbClr val="FF0000"/>
                </a:solidFill>
              </a:rPr>
              <a:t>Force calibration</a:t>
            </a:r>
            <a:endParaRPr lang="zh-CN" altLang="en-US" sz="2400" b="1" dirty="0">
              <a:solidFill>
                <a:srgbClr val="FF0000"/>
              </a:solidFill>
            </a:endParaRPr>
          </a:p>
        </p:txBody>
      </p:sp>
      <p:sp>
        <p:nvSpPr>
          <p:cNvPr id="31" name="文本框 30">
            <a:extLst>
              <a:ext uri="{FF2B5EF4-FFF2-40B4-BE49-F238E27FC236}">
                <a16:creationId xmlns:a16="http://schemas.microsoft.com/office/drawing/2014/main" id="{18D8E354-2A4F-45F9-0582-6ADD81ADCD44}"/>
              </a:ext>
            </a:extLst>
          </p:cNvPr>
          <p:cNvSpPr txBox="1"/>
          <p:nvPr/>
        </p:nvSpPr>
        <p:spPr>
          <a:xfrm>
            <a:off x="6705800" y="2819247"/>
            <a:ext cx="3081293" cy="461665"/>
          </a:xfrm>
          <a:prstGeom prst="rect">
            <a:avLst/>
          </a:prstGeom>
          <a:noFill/>
        </p:spPr>
        <p:txBody>
          <a:bodyPr wrap="none" rtlCol="0">
            <a:spAutoFit/>
          </a:bodyPr>
          <a:lstStyle/>
          <a:p>
            <a:r>
              <a:rPr lang="en-US" altLang="zh-CN" sz="2400" b="1" dirty="0">
                <a:solidFill>
                  <a:srgbClr val="FF0000"/>
                </a:solidFill>
              </a:rPr>
              <a:t>Force approximation</a:t>
            </a:r>
            <a:endParaRPr lang="zh-CN" altLang="en-US" sz="2400" b="1" dirty="0">
              <a:solidFill>
                <a:srgbClr val="FF0000"/>
              </a:solidFill>
            </a:endParaRPr>
          </a:p>
        </p:txBody>
      </p:sp>
    </p:spTree>
    <p:extLst>
      <p:ext uri="{BB962C8B-B14F-4D97-AF65-F5344CB8AC3E}">
        <p14:creationId xmlns:p14="http://schemas.microsoft.com/office/powerpoint/2010/main" val="42347212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27738</TotalTime>
  <Words>1434</Words>
  <Application>Microsoft Office PowerPoint</Application>
  <PresentationFormat>宽屏</PresentationFormat>
  <Paragraphs>113</Paragraphs>
  <Slides>14</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Gotham SSm A</vt:lpstr>
      <vt:lpstr>Microsoft Yahei UI</vt:lpstr>
      <vt:lpstr>等线</vt:lpstr>
      <vt:lpstr>等线 Light</vt:lpstr>
      <vt:lpstr>Aptos</vt:lpstr>
      <vt:lpstr>Arial</vt:lpstr>
      <vt:lpstr>Cambria Math</vt:lpstr>
      <vt:lpstr>Tahoma</vt:lpstr>
      <vt:lpstr>Office 主题​​</vt:lpstr>
      <vt:lpstr>Decoding Grasp Force in the M1 During Object Transportation</vt:lpstr>
      <vt:lpstr>Movement disability becomes a more important social issue</vt:lpstr>
      <vt:lpstr>Brain-Computer Interfaces (BCIs) may promise prosthetics that can provide better precision and more possible actions</vt:lpstr>
      <vt:lpstr>Grasp force decoding is a new significant realms for neural prosthetics</vt:lpstr>
      <vt:lpstr>Grasp force information disappears from the M1 during object transportation tasks </vt:lpstr>
      <vt:lpstr>Two explanations of the phenomenon might be possible for the lost of grasp force signals</vt:lpstr>
      <vt:lpstr>Our participant BCI02 can move his limbs and has residual somatosensory feedback, making tasks involving real arm and hand movements possible</vt:lpstr>
      <vt:lpstr>The subject grasps and moves the circular cylinder with FSRs from one projected dot to another, while the grasp force and brain signals are collected </vt:lpstr>
      <vt:lpstr>Our experiment utilizes force sensing resistors (FSRs) for force approximation</vt:lpstr>
      <vt:lpstr>The subject grasps and moves the circular cylinder with FSRs from one projected dot to another, while the grasp force and brain signals are collected </vt:lpstr>
      <vt:lpstr>We are still in the process of data collecting and analysis</vt:lpstr>
      <vt:lpstr>Preliminary data</vt:lpstr>
      <vt:lpstr>Our future direction is online (real-time) testing of decoders</vt:lpstr>
      <vt:lpstr>Special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Mike Chen</dc:creator>
  <cp:lastModifiedBy>Mike Chen</cp:lastModifiedBy>
  <cp:revision>1</cp:revision>
  <dcterms:created xsi:type="dcterms:W3CDTF">2024-06-21T20:48:39Z</dcterms:created>
  <dcterms:modified xsi:type="dcterms:W3CDTF">2025-09-19T16:27:12Z</dcterms:modified>
</cp:coreProperties>
</file>